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88" r:id="rId4"/>
    <p:sldId id="275" r:id="rId5"/>
    <p:sldId id="284" r:id="rId6"/>
    <p:sldId id="272" r:id="rId7"/>
    <p:sldId id="270" r:id="rId8"/>
    <p:sldId id="271" r:id="rId9"/>
    <p:sldId id="286" r:id="rId10"/>
    <p:sldId id="2542" r:id="rId11"/>
    <p:sldId id="2543" r:id="rId12"/>
    <p:sldId id="287" r:id="rId13"/>
    <p:sldId id="289" r:id="rId14"/>
    <p:sldId id="290" r:id="rId15"/>
    <p:sldId id="292" r:id="rId16"/>
    <p:sldId id="2545" r:id="rId17"/>
    <p:sldId id="2546" r:id="rId18"/>
    <p:sldId id="2544" r:id="rId19"/>
    <p:sldId id="2550" r:id="rId20"/>
    <p:sldId id="296" r:id="rId21"/>
    <p:sldId id="297" r:id="rId22"/>
    <p:sldId id="298" r:id="rId23"/>
    <p:sldId id="299" r:id="rId24"/>
    <p:sldId id="2551" r:id="rId25"/>
    <p:sldId id="301" r:id="rId26"/>
    <p:sldId id="302" r:id="rId27"/>
    <p:sldId id="2547" r:id="rId28"/>
    <p:sldId id="273" r:id="rId29"/>
    <p:sldId id="267" r:id="rId30"/>
    <p:sldId id="2549" r:id="rId31"/>
    <p:sldId id="294" r:id="rId32"/>
    <p:sldId id="295" r:id="rId33"/>
    <p:sldId id="268" r:id="rId34"/>
    <p:sldId id="259" r:id="rId35"/>
    <p:sldId id="300" r:id="rId36"/>
    <p:sldId id="265" r:id="rId3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A3"/>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1649" autoAdjust="0"/>
  </p:normalViewPr>
  <p:slideViewPr>
    <p:cSldViewPr snapToGrid="0">
      <p:cViewPr varScale="1">
        <p:scale>
          <a:sx n="52" d="100"/>
          <a:sy n="52" d="100"/>
        </p:scale>
        <p:origin x="11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drefabiao\Documents\Trabalho\PhD\Paul%20da%20Goucha%20-%20RIPIDURABLE\Sobrevivencias_2008_2014_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'POR ESPÉCIE'!$H$18</c:f>
              <c:strCache>
                <c:ptCount val="1"/>
                <c:pt idx="0">
                  <c:v>Average survival by species (2008)</c:v>
                </c:pt>
              </c:strCache>
            </c:strRef>
          </c:tx>
          <c:spPr>
            <a:solidFill>
              <a:schemeClr val="bg1">
                <a:lumMod val="75000"/>
              </a:schemeClr>
            </a:solidFill>
            <a:ln>
              <a:noFill/>
            </a:ln>
            <a:effectLst/>
          </c:spPr>
          <c:invertIfNegative val="0"/>
          <c:cat>
            <c:strRef>
              <c:f>'POR ESPÉCIE'!$G$19:$G$30</c:f>
              <c:strCache>
                <c:ptCount val="12"/>
                <c:pt idx="0">
                  <c:v>A. glutinosa</c:v>
                </c:pt>
                <c:pt idx="1">
                  <c:v>A. unedo</c:v>
                </c:pt>
                <c:pt idx="2">
                  <c:v>C. australis</c:v>
                </c:pt>
                <c:pt idx="3">
                  <c:v>F. alnus</c:v>
                </c:pt>
                <c:pt idx="4">
                  <c:v>F. angustifolia</c:v>
                </c:pt>
                <c:pt idx="5">
                  <c:v>P. pinea</c:v>
                </c:pt>
                <c:pt idx="6">
                  <c:v>P. nigra</c:v>
                </c:pt>
                <c:pt idx="7">
                  <c:v>Q. suber</c:v>
                </c:pt>
                <c:pt idx="8">
                  <c:v>S. alba</c:v>
                </c:pt>
                <c:pt idx="9">
                  <c:v>S. atrocinerea</c:v>
                </c:pt>
                <c:pt idx="10">
                  <c:v>S. salviifolia</c:v>
                </c:pt>
                <c:pt idx="11">
                  <c:v>T. africana</c:v>
                </c:pt>
              </c:strCache>
            </c:strRef>
          </c:cat>
          <c:val>
            <c:numRef>
              <c:f>'POR ESPÉCIE'!$H$19:$H$30</c:f>
              <c:numCache>
                <c:formatCode>0.00</c:formatCode>
                <c:ptCount val="12"/>
                <c:pt idx="0">
                  <c:v>56.862745098039213</c:v>
                </c:pt>
                <c:pt idx="1">
                  <c:v>52.777777777777779</c:v>
                </c:pt>
                <c:pt idx="2">
                  <c:v>95.348837209302332</c:v>
                </c:pt>
                <c:pt idx="3">
                  <c:v>60.869565217391305</c:v>
                </c:pt>
                <c:pt idx="4">
                  <c:v>70.422535211267601</c:v>
                </c:pt>
                <c:pt idx="5">
                  <c:v>75.675675675675677</c:v>
                </c:pt>
                <c:pt idx="6">
                  <c:v>53.75</c:v>
                </c:pt>
                <c:pt idx="7">
                  <c:v>81.818181818181813</c:v>
                </c:pt>
                <c:pt idx="8">
                  <c:v>63.888888888888886</c:v>
                </c:pt>
                <c:pt idx="9">
                  <c:v>59.375</c:v>
                </c:pt>
                <c:pt idx="10">
                  <c:v>76.470588235294116</c:v>
                </c:pt>
                <c:pt idx="11">
                  <c:v>100</c:v>
                </c:pt>
              </c:numCache>
            </c:numRef>
          </c:val>
          <c:extLst>
            <c:ext xmlns:c16="http://schemas.microsoft.com/office/drawing/2014/chart" uri="{C3380CC4-5D6E-409C-BE32-E72D297353CC}">
              <c16:uniqueId val="{00000000-B6BD-4898-81B4-D22F6775F86D}"/>
            </c:ext>
          </c:extLst>
        </c:ser>
        <c:ser>
          <c:idx val="1"/>
          <c:order val="1"/>
          <c:tx>
            <c:strRef>
              <c:f>'POR ESPÉCIE'!$I$18</c:f>
              <c:strCache>
                <c:ptCount val="1"/>
                <c:pt idx="0">
                  <c:v>Average survival by species (2014)</c:v>
                </c:pt>
              </c:strCache>
            </c:strRef>
          </c:tx>
          <c:spPr>
            <a:solidFill>
              <a:schemeClr val="tx1">
                <a:lumMod val="50000"/>
                <a:lumOff val="50000"/>
              </a:schemeClr>
            </a:solidFill>
            <a:ln>
              <a:noFill/>
            </a:ln>
            <a:effectLst/>
          </c:spPr>
          <c:invertIfNegative val="0"/>
          <c:cat>
            <c:strRef>
              <c:f>'POR ESPÉCIE'!$G$19:$G$30</c:f>
              <c:strCache>
                <c:ptCount val="12"/>
                <c:pt idx="0">
                  <c:v>A. glutinosa</c:v>
                </c:pt>
                <c:pt idx="1">
                  <c:v>A. unedo</c:v>
                </c:pt>
                <c:pt idx="2">
                  <c:v>C. australis</c:v>
                </c:pt>
                <c:pt idx="3">
                  <c:v>F. alnus</c:v>
                </c:pt>
                <c:pt idx="4">
                  <c:v>F. angustifolia</c:v>
                </c:pt>
                <c:pt idx="5">
                  <c:v>P. pinea</c:v>
                </c:pt>
                <c:pt idx="6">
                  <c:v>P. nigra</c:v>
                </c:pt>
                <c:pt idx="7">
                  <c:v>Q. suber</c:v>
                </c:pt>
                <c:pt idx="8">
                  <c:v>S. alba</c:v>
                </c:pt>
                <c:pt idx="9">
                  <c:v>S. atrocinerea</c:v>
                </c:pt>
                <c:pt idx="10">
                  <c:v>S. salviifolia</c:v>
                </c:pt>
                <c:pt idx="11">
                  <c:v>T. africana</c:v>
                </c:pt>
              </c:strCache>
            </c:strRef>
          </c:cat>
          <c:val>
            <c:numRef>
              <c:f>'POR ESPÉCIE'!$I$19:$I$30</c:f>
              <c:numCache>
                <c:formatCode>0.00</c:formatCode>
                <c:ptCount val="12"/>
                <c:pt idx="0">
                  <c:v>35.294117647058826</c:v>
                </c:pt>
                <c:pt idx="1">
                  <c:v>22.222222222222221</c:v>
                </c:pt>
                <c:pt idx="2">
                  <c:v>62.790697674418603</c:v>
                </c:pt>
                <c:pt idx="3">
                  <c:v>4.3478260869565215</c:v>
                </c:pt>
                <c:pt idx="4">
                  <c:v>74.647887323943664</c:v>
                </c:pt>
                <c:pt idx="5">
                  <c:v>67.567567567567565</c:v>
                </c:pt>
                <c:pt idx="6">
                  <c:v>48.75</c:v>
                </c:pt>
                <c:pt idx="7">
                  <c:v>59.090909090909093</c:v>
                </c:pt>
                <c:pt idx="8">
                  <c:v>101.38888888888889</c:v>
                </c:pt>
                <c:pt idx="9">
                  <c:v>100</c:v>
                </c:pt>
                <c:pt idx="10">
                  <c:v>52.941176470588232</c:v>
                </c:pt>
                <c:pt idx="11">
                  <c:v>4</c:v>
                </c:pt>
              </c:numCache>
            </c:numRef>
          </c:val>
          <c:extLst>
            <c:ext xmlns:c16="http://schemas.microsoft.com/office/drawing/2014/chart" uri="{C3380CC4-5D6E-409C-BE32-E72D297353CC}">
              <c16:uniqueId val="{00000001-B6BD-4898-81B4-D22F6775F86D}"/>
            </c:ext>
          </c:extLst>
        </c:ser>
        <c:ser>
          <c:idx val="3"/>
          <c:order val="3"/>
          <c:tx>
            <c:strRef>
              <c:f>'POR ESPÉCIE'!$K$18</c:f>
              <c:strCache>
                <c:ptCount val="1"/>
                <c:pt idx="0">
                  <c:v>Average survival by species (2017)</c:v>
                </c:pt>
              </c:strCache>
            </c:strRef>
          </c:tx>
          <c:spPr>
            <a:solidFill>
              <a:schemeClr val="tx1">
                <a:lumMod val="75000"/>
                <a:lumOff val="25000"/>
              </a:schemeClr>
            </a:solidFill>
            <a:ln>
              <a:noFill/>
            </a:ln>
            <a:effectLst/>
          </c:spPr>
          <c:invertIfNegative val="0"/>
          <c:cat>
            <c:strRef>
              <c:f>'POR ESPÉCIE'!$G$19:$G$30</c:f>
              <c:strCache>
                <c:ptCount val="12"/>
                <c:pt idx="0">
                  <c:v>A. glutinosa</c:v>
                </c:pt>
                <c:pt idx="1">
                  <c:v>A. unedo</c:v>
                </c:pt>
                <c:pt idx="2">
                  <c:v>C. australis</c:v>
                </c:pt>
                <c:pt idx="3">
                  <c:v>F. alnus</c:v>
                </c:pt>
                <c:pt idx="4">
                  <c:v>F. angustifolia</c:v>
                </c:pt>
                <c:pt idx="5">
                  <c:v>P. pinea</c:v>
                </c:pt>
                <c:pt idx="6">
                  <c:v>P. nigra</c:v>
                </c:pt>
                <c:pt idx="7">
                  <c:v>Q. suber</c:v>
                </c:pt>
                <c:pt idx="8">
                  <c:v>S. alba</c:v>
                </c:pt>
                <c:pt idx="9">
                  <c:v>S. atrocinerea</c:v>
                </c:pt>
                <c:pt idx="10">
                  <c:v>S. salviifolia</c:v>
                </c:pt>
                <c:pt idx="11">
                  <c:v>T. africana</c:v>
                </c:pt>
              </c:strCache>
            </c:strRef>
          </c:cat>
          <c:val>
            <c:numRef>
              <c:f>'POR ESPÉCIE'!$K$19:$K$30</c:f>
              <c:numCache>
                <c:formatCode>0.00</c:formatCode>
                <c:ptCount val="12"/>
                <c:pt idx="0">
                  <c:v>41.176470588235297</c:v>
                </c:pt>
                <c:pt idx="1">
                  <c:v>27.777777777777779</c:v>
                </c:pt>
                <c:pt idx="2">
                  <c:v>76.744186046511629</c:v>
                </c:pt>
                <c:pt idx="3">
                  <c:v>0</c:v>
                </c:pt>
                <c:pt idx="4">
                  <c:v>81.690140845070417</c:v>
                </c:pt>
                <c:pt idx="5">
                  <c:v>148.64864864864865</c:v>
                </c:pt>
                <c:pt idx="6">
                  <c:v>42.5</c:v>
                </c:pt>
                <c:pt idx="7">
                  <c:v>118.18181818181819</c:v>
                </c:pt>
                <c:pt idx="8">
                  <c:v>77.777777777777771</c:v>
                </c:pt>
                <c:pt idx="9">
                  <c:v>109.375</c:v>
                </c:pt>
                <c:pt idx="10">
                  <c:v>74.509803921568633</c:v>
                </c:pt>
                <c:pt idx="11">
                  <c:v>0</c:v>
                </c:pt>
              </c:numCache>
            </c:numRef>
          </c:val>
          <c:extLst>
            <c:ext xmlns:c16="http://schemas.microsoft.com/office/drawing/2014/chart" uri="{C3380CC4-5D6E-409C-BE32-E72D297353CC}">
              <c16:uniqueId val="{00000002-B6BD-4898-81B4-D22F6775F86D}"/>
            </c:ext>
          </c:extLst>
        </c:ser>
        <c:dLbls>
          <c:showLegendKey val="0"/>
          <c:showVal val="0"/>
          <c:showCatName val="0"/>
          <c:showSerName val="0"/>
          <c:showPercent val="0"/>
          <c:showBubbleSize val="0"/>
        </c:dLbls>
        <c:gapWidth val="170"/>
        <c:overlap val="-20"/>
        <c:axId val="1429871904"/>
        <c:axId val="1429875232"/>
      </c:barChart>
      <c:lineChart>
        <c:grouping val="standard"/>
        <c:varyColors val="0"/>
        <c:ser>
          <c:idx val="2"/>
          <c:order val="2"/>
          <c:tx>
            <c:strRef>
              <c:f>'POR ESPÉCIE'!$J$18</c:f>
              <c:strCache>
                <c:ptCount val="1"/>
                <c:pt idx="0">
                  <c:v>Global average survival (2014)</c:v>
                </c:pt>
              </c:strCache>
            </c:strRef>
          </c:tx>
          <c:spPr>
            <a:ln w="19050" cap="rnd">
              <a:solidFill>
                <a:schemeClr val="tx1">
                  <a:lumMod val="95000"/>
                  <a:lumOff val="5000"/>
                </a:schemeClr>
              </a:solidFill>
              <a:prstDash val="sysDot"/>
              <a:round/>
            </a:ln>
            <a:effectLst/>
          </c:spPr>
          <c:marker>
            <c:symbol val="none"/>
          </c:marker>
          <c:cat>
            <c:strRef>
              <c:f>'POR ESPÉCIE'!$G$19:$G$30</c:f>
              <c:strCache>
                <c:ptCount val="12"/>
                <c:pt idx="0">
                  <c:v>A. glutinosa</c:v>
                </c:pt>
                <c:pt idx="1">
                  <c:v>A. unedo</c:v>
                </c:pt>
                <c:pt idx="2">
                  <c:v>C. australis</c:v>
                </c:pt>
                <c:pt idx="3">
                  <c:v>F. alnus</c:v>
                </c:pt>
                <c:pt idx="4">
                  <c:v>F. angustifolia</c:v>
                </c:pt>
                <c:pt idx="5">
                  <c:v>P. pinea</c:v>
                </c:pt>
                <c:pt idx="6">
                  <c:v>P. nigra</c:v>
                </c:pt>
                <c:pt idx="7">
                  <c:v>Q. suber</c:v>
                </c:pt>
                <c:pt idx="8">
                  <c:v>S. alba</c:v>
                </c:pt>
                <c:pt idx="9">
                  <c:v>S. atrocinerea</c:v>
                </c:pt>
                <c:pt idx="10">
                  <c:v>S. salviifolia</c:v>
                </c:pt>
                <c:pt idx="11">
                  <c:v>T. africana</c:v>
                </c:pt>
              </c:strCache>
            </c:strRef>
          </c:cat>
          <c:val>
            <c:numRef>
              <c:f>'POR ESPÉCIE'!$J$19:$J$30</c:f>
              <c:numCache>
                <c:formatCode>0.00</c:formatCode>
                <c:ptCount val="12"/>
                <c:pt idx="0">
                  <c:v>60.695652173913047</c:v>
                </c:pt>
                <c:pt idx="1">
                  <c:v>60.695652173913047</c:v>
                </c:pt>
                <c:pt idx="2">
                  <c:v>60.695652173913047</c:v>
                </c:pt>
                <c:pt idx="3">
                  <c:v>60.695652173913047</c:v>
                </c:pt>
                <c:pt idx="4">
                  <c:v>60.695652173913047</c:v>
                </c:pt>
                <c:pt idx="5">
                  <c:v>60.695652173913047</c:v>
                </c:pt>
                <c:pt idx="6">
                  <c:v>60.695652173913047</c:v>
                </c:pt>
                <c:pt idx="7">
                  <c:v>60.695652173913047</c:v>
                </c:pt>
                <c:pt idx="8">
                  <c:v>60.695652173913047</c:v>
                </c:pt>
                <c:pt idx="9">
                  <c:v>60.695652173913047</c:v>
                </c:pt>
                <c:pt idx="10">
                  <c:v>60.695652173913047</c:v>
                </c:pt>
                <c:pt idx="11">
                  <c:v>60.695652173913047</c:v>
                </c:pt>
              </c:numCache>
            </c:numRef>
          </c:val>
          <c:smooth val="0"/>
          <c:extLst>
            <c:ext xmlns:c16="http://schemas.microsoft.com/office/drawing/2014/chart" uri="{C3380CC4-5D6E-409C-BE32-E72D297353CC}">
              <c16:uniqueId val="{00000003-B6BD-4898-81B4-D22F6775F86D}"/>
            </c:ext>
          </c:extLst>
        </c:ser>
        <c:ser>
          <c:idx val="4"/>
          <c:order val="4"/>
          <c:tx>
            <c:strRef>
              <c:f>'POR ESPÉCIE'!$L$18</c:f>
              <c:strCache>
                <c:ptCount val="1"/>
                <c:pt idx="0">
                  <c:v>Global average survival (2017)</c:v>
                </c:pt>
              </c:strCache>
            </c:strRef>
          </c:tx>
          <c:spPr>
            <a:ln w="19050" cap="rnd">
              <a:solidFill>
                <a:schemeClr val="tx1">
                  <a:lumMod val="95000"/>
                  <a:lumOff val="5000"/>
                </a:schemeClr>
              </a:solidFill>
              <a:prstDash val="dash"/>
              <a:round/>
            </a:ln>
            <a:effectLst/>
          </c:spPr>
          <c:marker>
            <c:symbol val="none"/>
          </c:marker>
          <c:cat>
            <c:strRef>
              <c:f>'POR ESPÉCIE'!$G$19:$G$30</c:f>
              <c:strCache>
                <c:ptCount val="12"/>
                <c:pt idx="0">
                  <c:v>A. glutinosa</c:v>
                </c:pt>
                <c:pt idx="1">
                  <c:v>A. unedo</c:v>
                </c:pt>
                <c:pt idx="2">
                  <c:v>C. australis</c:v>
                </c:pt>
                <c:pt idx="3">
                  <c:v>F. alnus</c:v>
                </c:pt>
                <c:pt idx="4">
                  <c:v>F. angustifolia</c:v>
                </c:pt>
                <c:pt idx="5">
                  <c:v>P. pinea</c:v>
                </c:pt>
                <c:pt idx="6">
                  <c:v>P. nigra</c:v>
                </c:pt>
                <c:pt idx="7">
                  <c:v>Q. suber</c:v>
                </c:pt>
                <c:pt idx="8">
                  <c:v>S. alba</c:v>
                </c:pt>
                <c:pt idx="9">
                  <c:v>S. atrocinerea</c:v>
                </c:pt>
                <c:pt idx="10">
                  <c:v>S. salviifolia</c:v>
                </c:pt>
                <c:pt idx="11">
                  <c:v>T. africana</c:v>
                </c:pt>
              </c:strCache>
            </c:strRef>
          </c:cat>
          <c:val>
            <c:numRef>
              <c:f>'POR ESPÉCIE'!$L$19:$L$30</c:f>
              <c:numCache>
                <c:formatCode>0.00</c:formatCode>
                <c:ptCount val="12"/>
                <c:pt idx="0">
                  <c:v>69.739130434782609</c:v>
                </c:pt>
                <c:pt idx="1">
                  <c:v>69.739130434782609</c:v>
                </c:pt>
                <c:pt idx="2">
                  <c:v>69.739130434782609</c:v>
                </c:pt>
                <c:pt idx="3">
                  <c:v>69.739130434782609</c:v>
                </c:pt>
                <c:pt idx="4">
                  <c:v>69.739130434782609</c:v>
                </c:pt>
                <c:pt idx="5">
                  <c:v>69.739130434782609</c:v>
                </c:pt>
                <c:pt idx="6">
                  <c:v>69.739130434782609</c:v>
                </c:pt>
                <c:pt idx="7">
                  <c:v>69.739130434782609</c:v>
                </c:pt>
                <c:pt idx="8">
                  <c:v>69.739130434782609</c:v>
                </c:pt>
                <c:pt idx="9">
                  <c:v>69.739130434782609</c:v>
                </c:pt>
                <c:pt idx="10">
                  <c:v>69.739130434782609</c:v>
                </c:pt>
                <c:pt idx="11">
                  <c:v>69.739130434782609</c:v>
                </c:pt>
              </c:numCache>
            </c:numRef>
          </c:val>
          <c:smooth val="0"/>
          <c:extLst>
            <c:ext xmlns:c16="http://schemas.microsoft.com/office/drawing/2014/chart" uri="{C3380CC4-5D6E-409C-BE32-E72D297353CC}">
              <c16:uniqueId val="{00000004-B6BD-4898-81B4-D22F6775F86D}"/>
            </c:ext>
          </c:extLst>
        </c:ser>
        <c:dLbls>
          <c:showLegendKey val="0"/>
          <c:showVal val="0"/>
          <c:showCatName val="0"/>
          <c:showSerName val="0"/>
          <c:showPercent val="0"/>
          <c:showBubbleSize val="0"/>
        </c:dLbls>
        <c:marker val="1"/>
        <c:smooth val="0"/>
        <c:axId val="1429871904"/>
        <c:axId val="1429875232"/>
      </c:lineChart>
      <c:catAx>
        <c:axId val="14298719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ysClr val="windowText" lastClr="000000"/>
                </a:solidFill>
                <a:latin typeface="+mn-lt"/>
                <a:ea typeface="+mn-ea"/>
                <a:cs typeface="+mn-cs"/>
              </a:defRPr>
            </a:pPr>
            <a:endParaRPr lang="en-US"/>
          </a:p>
        </c:txPr>
        <c:crossAx val="1429875232"/>
        <c:crosses val="autoZero"/>
        <c:auto val="1"/>
        <c:lblAlgn val="ctr"/>
        <c:lblOffset val="100"/>
        <c:noMultiLvlLbl val="0"/>
      </c:catAx>
      <c:valAx>
        <c:axId val="1429875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Survival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rgbClr val="D9D9D9"/>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429871904"/>
        <c:crosses val="autoZero"/>
        <c:crossBetween val="between"/>
        <c:min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Average DBH after 9 years</c:v>
          </c:tx>
          <c:spPr>
            <a:solidFill>
              <a:schemeClr val="bg1">
                <a:lumMod val="50000"/>
              </a:schemeClr>
            </a:solidFill>
            <a:ln>
              <a:noFill/>
            </a:ln>
            <a:effectLst/>
          </c:spPr>
          <c:invertIfNegative val="0"/>
          <c:errBars>
            <c:errBarType val="both"/>
            <c:errValType val="cust"/>
            <c:noEndCap val="0"/>
            <c:plus>
              <c:numRef>
                <c:f>DAP!$B$12:$I$12</c:f>
                <c:numCache>
                  <c:formatCode>General</c:formatCode>
                  <c:ptCount val="8"/>
                  <c:pt idx="0">
                    <c:v>0.67926898883239062</c:v>
                  </c:pt>
                  <c:pt idx="1">
                    <c:v>0.72403544313444879</c:v>
                  </c:pt>
                  <c:pt idx="2">
                    <c:v>0.78778644560500499</c:v>
                  </c:pt>
                  <c:pt idx="3">
                    <c:v>1.3193470468832325</c:v>
                  </c:pt>
                  <c:pt idx="4">
                    <c:v>1.9700553992686278</c:v>
                  </c:pt>
                  <c:pt idx="5">
                    <c:v>1.6612392330647907</c:v>
                  </c:pt>
                  <c:pt idx="6">
                    <c:v>0.85599078378233195</c:v>
                  </c:pt>
                  <c:pt idx="7">
                    <c:v>0.57831737553190055</c:v>
                  </c:pt>
                </c:numCache>
              </c:numRef>
            </c:plus>
            <c:minus>
              <c:numRef>
                <c:f>DAP!$B$12:$I$12</c:f>
                <c:numCache>
                  <c:formatCode>General</c:formatCode>
                  <c:ptCount val="8"/>
                  <c:pt idx="0">
                    <c:v>0.67926898883239062</c:v>
                  </c:pt>
                  <c:pt idx="1">
                    <c:v>0.72403544313444879</c:v>
                  </c:pt>
                  <c:pt idx="2">
                    <c:v>0.78778644560500499</c:v>
                  </c:pt>
                  <c:pt idx="3">
                    <c:v>1.3193470468832325</c:v>
                  </c:pt>
                  <c:pt idx="4">
                    <c:v>1.9700553992686278</c:v>
                  </c:pt>
                  <c:pt idx="5">
                    <c:v>1.6612392330647907</c:v>
                  </c:pt>
                  <c:pt idx="6">
                    <c:v>0.85599078378233195</c:v>
                  </c:pt>
                  <c:pt idx="7">
                    <c:v>0.57831737553190055</c:v>
                  </c:pt>
                </c:numCache>
              </c:numRef>
            </c:minus>
            <c:spPr>
              <a:noFill/>
              <a:ln w="9525" cap="flat" cmpd="sng" algn="ctr">
                <a:solidFill>
                  <a:schemeClr val="tx1">
                    <a:lumMod val="65000"/>
                    <a:lumOff val="35000"/>
                  </a:schemeClr>
                </a:solidFill>
                <a:round/>
              </a:ln>
              <a:effectLst/>
            </c:spPr>
          </c:errBars>
          <c:cat>
            <c:strRef>
              <c:f>DAP!$B$2:$I$2</c:f>
              <c:strCache>
                <c:ptCount val="8"/>
                <c:pt idx="0">
                  <c:v>F. angustifolia</c:v>
                </c:pt>
                <c:pt idx="1">
                  <c:v>S. salviifolia</c:v>
                </c:pt>
                <c:pt idx="2">
                  <c:v>S. atrocinerea</c:v>
                </c:pt>
                <c:pt idx="3">
                  <c:v>S. alba</c:v>
                </c:pt>
                <c:pt idx="4">
                  <c:v>P. nigra</c:v>
                </c:pt>
                <c:pt idx="5">
                  <c:v>A. glutinosa</c:v>
                </c:pt>
                <c:pt idx="6">
                  <c:v>P. pinea</c:v>
                </c:pt>
                <c:pt idx="7">
                  <c:v>C. australis</c:v>
                </c:pt>
              </c:strCache>
            </c:strRef>
          </c:cat>
          <c:val>
            <c:numRef>
              <c:f>DAP!$B$9:$I$9</c:f>
              <c:numCache>
                <c:formatCode>0.0</c:formatCode>
                <c:ptCount val="8"/>
                <c:pt idx="0">
                  <c:v>7.716666666666665</c:v>
                </c:pt>
                <c:pt idx="1">
                  <c:v>7.1793103448275852</c:v>
                </c:pt>
                <c:pt idx="2">
                  <c:v>9.5468750000000018</c:v>
                </c:pt>
                <c:pt idx="3">
                  <c:v>15.482692307692304</c:v>
                </c:pt>
                <c:pt idx="4">
                  <c:v>27.202941176470596</c:v>
                </c:pt>
                <c:pt idx="5">
                  <c:v>16.069999999999997</c:v>
                </c:pt>
                <c:pt idx="6">
                  <c:v>10.793749999999998</c:v>
                </c:pt>
                <c:pt idx="7">
                  <c:v>1.6574999999999995</c:v>
                </c:pt>
              </c:numCache>
            </c:numRef>
          </c:val>
          <c:extLst>
            <c:ext xmlns:c16="http://schemas.microsoft.com/office/drawing/2014/chart" uri="{C3380CC4-5D6E-409C-BE32-E72D297353CC}">
              <c16:uniqueId val="{00000000-6317-496C-BF0B-CCFD5F7CD21E}"/>
            </c:ext>
          </c:extLst>
        </c:ser>
        <c:dLbls>
          <c:showLegendKey val="0"/>
          <c:showVal val="0"/>
          <c:showCatName val="0"/>
          <c:showSerName val="0"/>
          <c:showPercent val="0"/>
          <c:showBubbleSize val="0"/>
        </c:dLbls>
        <c:gapWidth val="25"/>
        <c:axId val="1558140208"/>
        <c:axId val="1558138544"/>
      </c:barChart>
      <c:catAx>
        <c:axId val="1558140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138544"/>
        <c:crosses val="autoZero"/>
        <c:auto val="0"/>
        <c:lblAlgn val="ctr"/>
        <c:lblOffset val="100"/>
        <c:noMultiLvlLbl val="0"/>
      </c:catAx>
      <c:valAx>
        <c:axId val="1558138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pt-PT"/>
                  <a:t>DBH (cm)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solidFill>
              <a:srgbClr val="D9D9D9"/>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140208"/>
        <c:crosses val="autoZero"/>
        <c:crossBetween val="between"/>
        <c:majorUnit val="4"/>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'DAP2017'!$Q$14</c:f>
              <c:strCache>
                <c:ptCount val="1"/>
                <c:pt idx="0">
                  <c:v>Frequency</c:v>
                </c:pt>
              </c:strCache>
            </c:strRef>
          </c:tx>
          <c:spPr>
            <a:solidFill>
              <a:schemeClr val="bg1">
                <a:lumMod val="50000"/>
              </a:schemeClr>
            </a:solidFill>
            <a:ln>
              <a:solidFill>
                <a:schemeClr val="bg1"/>
              </a:solidFill>
            </a:ln>
            <a:effectLst/>
          </c:spPr>
          <c:invertIfNegative val="0"/>
          <c:cat>
            <c:strRef>
              <c:f>'DAP2017'!$P$15:$P$30</c:f>
              <c:strCache>
                <c:ptCount val="16"/>
                <c:pt idx="0">
                  <c:v>0-2,5</c:v>
                </c:pt>
                <c:pt idx="1">
                  <c:v>2,5-5</c:v>
                </c:pt>
                <c:pt idx="2">
                  <c:v>5-7,5</c:v>
                </c:pt>
                <c:pt idx="3">
                  <c:v>7,5-10</c:v>
                </c:pt>
                <c:pt idx="4">
                  <c:v>10-12,5</c:v>
                </c:pt>
                <c:pt idx="5">
                  <c:v>12,5-15</c:v>
                </c:pt>
                <c:pt idx="6">
                  <c:v>15-17,5</c:v>
                </c:pt>
                <c:pt idx="7">
                  <c:v>17,5-20</c:v>
                </c:pt>
                <c:pt idx="8">
                  <c:v>20-22,5</c:v>
                </c:pt>
                <c:pt idx="9">
                  <c:v>22,5-25</c:v>
                </c:pt>
                <c:pt idx="10">
                  <c:v>25-27,5</c:v>
                </c:pt>
                <c:pt idx="11">
                  <c:v>27,5-30</c:v>
                </c:pt>
                <c:pt idx="12">
                  <c:v>30-32,5</c:v>
                </c:pt>
                <c:pt idx="13">
                  <c:v>32,5-35</c:v>
                </c:pt>
                <c:pt idx="14">
                  <c:v>35-37,5</c:v>
                </c:pt>
                <c:pt idx="15">
                  <c:v>37,5-40</c:v>
                </c:pt>
              </c:strCache>
            </c:strRef>
          </c:cat>
          <c:val>
            <c:numRef>
              <c:f>'DAP2017'!$Q$15:$Q$30</c:f>
              <c:numCache>
                <c:formatCode>General</c:formatCode>
                <c:ptCount val="16"/>
                <c:pt idx="0">
                  <c:v>43</c:v>
                </c:pt>
                <c:pt idx="1">
                  <c:v>35</c:v>
                </c:pt>
                <c:pt idx="2">
                  <c:v>36</c:v>
                </c:pt>
                <c:pt idx="3">
                  <c:v>42</c:v>
                </c:pt>
                <c:pt idx="4">
                  <c:v>29</c:v>
                </c:pt>
                <c:pt idx="5">
                  <c:v>25</c:v>
                </c:pt>
                <c:pt idx="6">
                  <c:v>25</c:v>
                </c:pt>
                <c:pt idx="7">
                  <c:v>14</c:v>
                </c:pt>
                <c:pt idx="8">
                  <c:v>16</c:v>
                </c:pt>
                <c:pt idx="9">
                  <c:v>7</c:v>
                </c:pt>
                <c:pt idx="10">
                  <c:v>5</c:v>
                </c:pt>
                <c:pt idx="11">
                  <c:v>7</c:v>
                </c:pt>
                <c:pt idx="12">
                  <c:v>1</c:v>
                </c:pt>
                <c:pt idx="13">
                  <c:v>3</c:v>
                </c:pt>
                <c:pt idx="14">
                  <c:v>5</c:v>
                </c:pt>
                <c:pt idx="15">
                  <c:v>2</c:v>
                </c:pt>
              </c:numCache>
            </c:numRef>
          </c:val>
          <c:extLst>
            <c:ext xmlns:c16="http://schemas.microsoft.com/office/drawing/2014/chart" uri="{C3380CC4-5D6E-409C-BE32-E72D297353CC}">
              <c16:uniqueId val="{00000000-60E7-4D80-862C-0A646B335EDB}"/>
            </c:ext>
          </c:extLst>
        </c:ser>
        <c:dLbls>
          <c:showLegendKey val="0"/>
          <c:showVal val="0"/>
          <c:showCatName val="0"/>
          <c:showSerName val="0"/>
          <c:showPercent val="0"/>
          <c:showBubbleSize val="0"/>
        </c:dLbls>
        <c:gapWidth val="0"/>
        <c:overlap val="-27"/>
        <c:axId val="370572504"/>
        <c:axId val="370571848"/>
      </c:barChart>
      <c:lineChart>
        <c:grouping val="standard"/>
        <c:varyColors val="0"/>
        <c:ser>
          <c:idx val="1"/>
          <c:order val="1"/>
          <c:tx>
            <c:strRef>
              <c:f>'DAP2017'!$U$14</c:f>
              <c:strCache>
                <c:ptCount val="1"/>
                <c:pt idx="0">
                  <c:v>% cumulative frequency</c:v>
                </c:pt>
              </c:strCache>
            </c:strRef>
          </c:tx>
          <c:spPr>
            <a:ln w="12700" cap="rnd">
              <a:solidFill>
                <a:schemeClr val="tx1"/>
              </a:solidFill>
              <a:round/>
            </a:ln>
            <a:effectLst/>
          </c:spPr>
          <c:marker>
            <c:symbol val="none"/>
          </c:marker>
          <c:cat>
            <c:strRef>
              <c:f>'DAP2017'!$P$15:$P$30</c:f>
              <c:strCache>
                <c:ptCount val="16"/>
                <c:pt idx="0">
                  <c:v>0-2,5</c:v>
                </c:pt>
                <c:pt idx="1">
                  <c:v>2,5-5</c:v>
                </c:pt>
                <c:pt idx="2">
                  <c:v>5-7,5</c:v>
                </c:pt>
                <c:pt idx="3">
                  <c:v>7,5-10</c:v>
                </c:pt>
                <c:pt idx="4">
                  <c:v>10-12,5</c:v>
                </c:pt>
                <c:pt idx="5">
                  <c:v>12,5-15</c:v>
                </c:pt>
                <c:pt idx="6">
                  <c:v>15-17,5</c:v>
                </c:pt>
                <c:pt idx="7">
                  <c:v>17,5-20</c:v>
                </c:pt>
                <c:pt idx="8">
                  <c:v>20-22,5</c:v>
                </c:pt>
                <c:pt idx="9">
                  <c:v>22,5-25</c:v>
                </c:pt>
                <c:pt idx="10">
                  <c:v>25-27,5</c:v>
                </c:pt>
                <c:pt idx="11">
                  <c:v>27,5-30</c:v>
                </c:pt>
                <c:pt idx="12">
                  <c:v>30-32,5</c:v>
                </c:pt>
                <c:pt idx="13">
                  <c:v>32,5-35</c:v>
                </c:pt>
                <c:pt idx="14">
                  <c:v>35-37,5</c:v>
                </c:pt>
                <c:pt idx="15">
                  <c:v>37,5-40</c:v>
                </c:pt>
              </c:strCache>
            </c:strRef>
          </c:cat>
          <c:val>
            <c:numRef>
              <c:f>'DAP2017'!$U$15:$U$30</c:f>
              <c:numCache>
                <c:formatCode>0.00%</c:formatCode>
                <c:ptCount val="16"/>
                <c:pt idx="0">
                  <c:v>0.14576271186440679</c:v>
                </c:pt>
                <c:pt idx="1">
                  <c:v>0.26440677966101694</c:v>
                </c:pt>
                <c:pt idx="2">
                  <c:v>0.38644067796610171</c:v>
                </c:pt>
                <c:pt idx="3">
                  <c:v>0.52881355932203389</c:v>
                </c:pt>
                <c:pt idx="4">
                  <c:v>0.6271186440677966</c:v>
                </c:pt>
                <c:pt idx="5">
                  <c:v>0.71186440677966101</c:v>
                </c:pt>
                <c:pt idx="6">
                  <c:v>0.79661016949152541</c:v>
                </c:pt>
                <c:pt idx="7">
                  <c:v>0.84406779661016951</c:v>
                </c:pt>
                <c:pt idx="8">
                  <c:v>0.89830508474576276</c:v>
                </c:pt>
                <c:pt idx="9">
                  <c:v>0.92203389830508475</c:v>
                </c:pt>
                <c:pt idx="10">
                  <c:v>0.93898305084745759</c:v>
                </c:pt>
                <c:pt idx="11">
                  <c:v>0.96271186440677969</c:v>
                </c:pt>
                <c:pt idx="12">
                  <c:v>0.96610169491525422</c:v>
                </c:pt>
                <c:pt idx="13">
                  <c:v>0.97627118644067801</c:v>
                </c:pt>
                <c:pt idx="14">
                  <c:v>0.99322033898305084</c:v>
                </c:pt>
                <c:pt idx="15">
                  <c:v>1</c:v>
                </c:pt>
              </c:numCache>
            </c:numRef>
          </c:val>
          <c:smooth val="0"/>
          <c:extLst>
            <c:ext xmlns:c16="http://schemas.microsoft.com/office/drawing/2014/chart" uri="{C3380CC4-5D6E-409C-BE32-E72D297353CC}">
              <c16:uniqueId val="{00000001-60E7-4D80-862C-0A646B335EDB}"/>
            </c:ext>
          </c:extLst>
        </c:ser>
        <c:dLbls>
          <c:showLegendKey val="0"/>
          <c:showVal val="0"/>
          <c:showCatName val="0"/>
          <c:showSerName val="0"/>
          <c:showPercent val="0"/>
          <c:showBubbleSize val="0"/>
        </c:dLbls>
        <c:marker val="1"/>
        <c:smooth val="0"/>
        <c:axId val="371140576"/>
        <c:axId val="371141560"/>
      </c:lineChart>
      <c:catAx>
        <c:axId val="370572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0571848"/>
        <c:crosses val="autoZero"/>
        <c:auto val="1"/>
        <c:lblAlgn val="ctr"/>
        <c:lblOffset val="100"/>
        <c:noMultiLvlLbl val="0"/>
      </c:catAx>
      <c:valAx>
        <c:axId val="370571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0572504"/>
        <c:crosses val="autoZero"/>
        <c:crossBetween val="between"/>
      </c:valAx>
      <c:valAx>
        <c:axId val="371141560"/>
        <c:scaling>
          <c:orientation val="minMax"/>
          <c:max val="1"/>
          <c:min val="0"/>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1140576"/>
        <c:crosses val="max"/>
        <c:crossBetween val="between"/>
        <c:majorUnit val="0.25"/>
      </c:valAx>
      <c:catAx>
        <c:axId val="371140576"/>
        <c:scaling>
          <c:orientation val="minMax"/>
        </c:scaling>
        <c:delete val="1"/>
        <c:axPos val="b"/>
        <c:numFmt formatCode="General" sourceLinked="1"/>
        <c:majorTickMark val="out"/>
        <c:minorTickMark val="none"/>
        <c:tickLblPos val="nextTo"/>
        <c:crossAx val="3711415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7395EE-4216-3140-A36F-7D94BB928067}" type="doc">
      <dgm:prSet loTypeId="urn:microsoft.com/office/officeart/2005/8/layout/list1" loCatId="" qsTypeId="urn:microsoft.com/office/officeart/2005/8/quickstyle/simple2" qsCatId="simple" csTypeId="urn:microsoft.com/office/officeart/2005/8/colors/accent1_3" csCatId="accent1" phldr="1"/>
      <dgm:spPr/>
      <dgm:t>
        <a:bodyPr/>
        <a:lstStyle/>
        <a:p>
          <a:endParaRPr lang="pt-PT"/>
        </a:p>
      </dgm:t>
    </dgm:pt>
    <dgm:pt modelId="{B5F3C1E4-F76E-EC41-870B-5C875048D0B1}">
      <dgm:prSet phldrT="[Texto]" custT="1"/>
      <dgm:spPr/>
      <dgm:t>
        <a:bodyPr/>
        <a:lstStyle/>
        <a:p>
          <a:r>
            <a:rPr lang="pt-PT" sz="2400" dirty="0">
              <a:solidFill>
                <a:schemeClr val="bg1"/>
              </a:solidFill>
              <a:latin typeface="Arial" charset="0"/>
              <a:ea typeface="Arial" charset="0"/>
              <a:cs typeface="Arial" charset="0"/>
            </a:rPr>
            <a:t>Drivers of restoration in China</a:t>
          </a:r>
        </a:p>
      </dgm:t>
    </dgm:pt>
    <dgm:pt modelId="{93FE71EE-D1CF-994F-84AF-BDA03FDE6B9F}" type="parTrans" cxnId="{005BEB6B-EB53-0642-8BFC-58A37D2D00C6}">
      <dgm:prSet/>
      <dgm:spPr/>
      <dgm:t>
        <a:bodyPr/>
        <a:lstStyle/>
        <a:p>
          <a:endParaRPr lang="pt-PT" sz="2400">
            <a:solidFill>
              <a:schemeClr val="tx1"/>
            </a:solidFill>
            <a:latin typeface="Arial" charset="0"/>
            <a:ea typeface="Arial" charset="0"/>
            <a:cs typeface="Arial" charset="0"/>
          </a:endParaRPr>
        </a:p>
      </dgm:t>
    </dgm:pt>
    <dgm:pt modelId="{11386806-BA62-3242-9145-ECF622B5BA55}" type="sibTrans" cxnId="{005BEB6B-EB53-0642-8BFC-58A37D2D00C6}">
      <dgm:prSet/>
      <dgm:spPr/>
      <dgm:t>
        <a:bodyPr/>
        <a:lstStyle/>
        <a:p>
          <a:endParaRPr lang="pt-PT" sz="2400">
            <a:solidFill>
              <a:schemeClr val="tx1"/>
            </a:solidFill>
            <a:latin typeface="Arial" charset="0"/>
            <a:ea typeface="Arial" charset="0"/>
            <a:cs typeface="Arial" charset="0"/>
          </a:endParaRPr>
        </a:p>
      </dgm:t>
    </dgm:pt>
    <dgm:pt modelId="{A34B9CF4-20D2-8240-8795-2E9704E26D46}">
      <dgm:prSet phldrT="[Texto]" custT="1"/>
      <dgm:spPr/>
      <dgm:t>
        <a:bodyPr/>
        <a:lstStyle/>
        <a:p>
          <a:r>
            <a:rPr lang="pt-PT" sz="2400" dirty="0">
              <a:solidFill>
                <a:schemeClr val="bg1"/>
              </a:solidFill>
              <a:latin typeface="Arial" charset="0"/>
              <a:ea typeface="Arial" charset="0"/>
              <a:cs typeface="Arial" charset="0"/>
            </a:rPr>
            <a:t>International definitions of restorations practices</a:t>
          </a:r>
        </a:p>
      </dgm:t>
    </dgm:pt>
    <dgm:pt modelId="{18DFFE71-EC0A-7949-8E4C-DF64A921957E}" type="parTrans" cxnId="{55B842FE-9439-014F-80EF-C708B0DF2CDA}">
      <dgm:prSet/>
      <dgm:spPr/>
      <dgm:t>
        <a:bodyPr/>
        <a:lstStyle/>
        <a:p>
          <a:endParaRPr lang="pt-PT" sz="2400">
            <a:solidFill>
              <a:schemeClr val="tx1"/>
            </a:solidFill>
            <a:latin typeface="Arial" charset="0"/>
            <a:ea typeface="Arial" charset="0"/>
            <a:cs typeface="Arial" charset="0"/>
          </a:endParaRPr>
        </a:p>
      </dgm:t>
    </dgm:pt>
    <dgm:pt modelId="{A84E9674-C5B0-F64E-BC15-EC5BA4C05020}" type="sibTrans" cxnId="{55B842FE-9439-014F-80EF-C708B0DF2CDA}">
      <dgm:prSet/>
      <dgm:spPr/>
      <dgm:t>
        <a:bodyPr/>
        <a:lstStyle/>
        <a:p>
          <a:endParaRPr lang="pt-PT" sz="2400">
            <a:solidFill>
              <a:schemeClr val="tx1"/>
            </a:solidFill>
            <a:latin typeface="Arial" charset="0"/>
            <a:ea typeface="Arial" charset="0"/>
            <a:cs typeface="Arial" charset="0"/>
          </a:endParaRPr>
        </a:p>
      </dgm:t>
    </dgm:pt>
    <dgm:pt modelId="{AC0A3846-1C68-254A-8A58-3BE1A5ECCC2F}">
      <dgm:prSet custT="1"/>
      <dgm:spPr/>
      <dgm:t>
        <a:bodyPr/>
        <a:lstStyle/>
        <a:p>
          <a:r>
            <a:rPr lang="pt-PT" sz="2400" dirty="0">
              <a:solidFill>
                <a:schemeClr val="bg1"/>
              </a:solidFill>
              <a:latin typeface="Arial" charset="0"/>
              <a:ea typeface="Arial" charset="0"/>
              <a:cs typeface="Arial" charset="0"/>
            </a:rPr>
            <a:t>Case Studies</a:t>
          </a:r>
        </a:p>
      </dgm:t>
    </dgm:pt>
    <dgm:pt modelId="{70FA8F8E-4A17-3F44-8A0C-3F755390C3E6}" type="parTrans" cxnId="{86D5C0CF-F599-834B-A93E-27D8A2F4C492}">
      <dgm:prSet/>
      <dgm:spPr/>
      <dgm:t>
        <a:bodyPr/>
        <a:lstStyle/>
        <a:p>
          <a:endParaRPr lang="pt-PT" sz="2400">
            <a:solidFill>
              <a:schemeClr val="tx1"/>
            </a:solidFill>
            <a:latin typeface="Arial" charset="0"/>
            <a:ea typeface="Arial" charset="0"/>
            <a:cs typeface="Arial" charset="0"/>
          </a:endParaRPr>
        </a:p>
      </dgm:t>
    </dgm:pt>
    <dgm:pt modelId="{A918F413-3565-7642-A7C7-3804A2A2C203}" type="sibTrans" cxnId="{86D5C0CF-F599-834B-A93E-27D8A2F4C492}">
      <dgm:prSet/>
      <dgm:spPr/>
      <dgm:t>
        <a:bodyPr/>
        <a:lstStyle/>
        <a:p>
          <a:endParaRPr lang="pt-PT" sz="2400">
            <a:solidFill>
              <a:schemeClr val="tx1"/>
            </a:solidFill>
            <a:latin typeface="Arial" charset="0"/>
            <a:ea typeface="Arial" charset="0"/>
            <a:cs typeface="Arial" charset="0"/>
          </a:endParaRPr>
        </a:p>
      </dgm:t>
    </dgm:pt>
    <dgm:pt modelId="{CD1593B3-983C-4E45-81FF-F8005DD63702}">
      <dgm:prSet custT="1"/>
      <dgm:spPr>
        <a:solidFill>
          <a:schemeClr val="accent2"/>
        </a:solidFill>
      </dgm:spPr>
      <dgm:t>
        <a:bodyPr/>
        <a:lstStyle/>
        <a:p>
          <a:r>
            <a:rPr lang="pt-PT" sz="2400" b="0" dirty="0">
              <a:solidFill>
                <a:schemeClr val="bg1"/>
              </a:solidFill>
              <a:latin typeface="+mn-lt"/>
            </a:rPr>
            <a:t>On-line </a:t>
          </a:r>
          <a:r>
            <a:rPr lang="pt-PT" sz="2400" b="0" dirty="0" err="1">
              <a:solidFill>
                <a:schemeClr val="bg1"/>
              </a:solidFill>
              <a:latin typeface="+mn-lt"/>
            </a:rPr>
            <a:t>inquiry</a:t>
          </a:r>
          <a:r>
            <a:rPr lang="pt-PT" sz="2400" b="0" dirty="0">
              <a:solidFill>
                <a:schemeClr val="bg1"/>
              </a:solidFill>
              <a:latin typeface="+mn-lt"/>
            </a:rPr>
            <a:t> – </a:t>
          </a:r>
          <a:r>
            <a:rPr lang="pt-PT" sz="2400" b="0" dirty="0" err="1">
              <a:solidFill>
                <a:schemeClr val="bg1"/>
              </a:solidFill>
              <a:latin typeface="+mn-lt"/>
            </a:rPr>
            <a:t>results</a:t>
          </a:r>
          <a:r>
            <a:rPr lang="pt-PT" sz="2400" b="0" dirty="0">
              <a:solidFill>
                <a:schemeClr val="bg1"/>
              </a:solidFill>
              <a:latin typeface="+mn-lt"/>
            </a:rPr>
            <a:t> </a:t>
          </a:r>
          <a:r>
            <a:rPr lang="pt-PT" sz="2400" b="0" dirty="0" err="1">
              <a:solidFill>
                <a:schemeClr val="bg1"/>
              </a:solidFill>
              <a:latin typeface="+mn-lt"/>
            </a:rPr>
            <a:t>and</a:t>
          </a:r>
          <a:r>
            <a:rPr lang="pt-PT" sz="2400" b="0" dirty="0">
              <a:solidFill>
                <a:schemeClr val="bg1"/>
              </a:solidFill>
              <a:latin typeface="+mn-lt"/>
            </a:rPr>
            <a:t> future </a:t>
          </a:r>
          <a:r>
            <a:rPr lang="pt-PT" sz="2400" b="0" dirty="0" err="1">
              <a:solidFill>
                <a:schemeClr val="bg1"/>
              </a:solidFill>
              <a:latin typeface="+mn-lt"/>
            </a:rPr>
            <a:t>work</a:t>
          </a:r>
          <a:endParaRPr lang="en-GB" sz="2400" b="0" dirty="0">
            <a:solidFill>
              <a:schemeClr val="bg1"/>
            </a:solidFill>
            <a:latin typeface="+mn-lt"/>
          </a:endParaRPr>
        </a:p>
      </dgm:t>
    </dgm:pt>
    <dgm:pt modelId="{2845890E-5C72-4152-8C37-6AAE09FD9913}" type="parTrans" cxnId="{32A527F7-A44C-4BEB-B991-121029F69A4B}">
      <dgm:prSet/>
      <dgm:spPr/>
      <dgm:t>
        <a:bodyPr/>
        <a:lstStyle/>
        <a:p>
          <a:endParaRPr lang="en-GB" sz="2400"/>
        </a:p>
      </dgm:t>
    </dgm:pt>
    <dgm:pt modelId="{45E7A1AD-C050-4716-9B0A-08CE0538AF7D}" type="sibTrans" cxnId="{32A527F7-A44C-4BEB-B991-121029F69A4B}">
      <dgm:prSet/>
      <dgm:spPr/>
      <dgm:t>
        <a:bodyPr/>
        <a:lstStyle/>
        <a:p>
          <a:endParaRPr lang="en-GB" sz="2400"/>
        </a:p>
      </dgm:t>
    </dgm:pt>
    <dgm:pt modelId="{0DA2FF0B-7C53-4482-8D7A-31F3B8EE2AED}">
      <dgm:prSet custT="1"/>
      <dgm:spPr/>
      <dgm:t>
        <a:bodyPr/>
        <a:lstStyle/>
        <a:p>
          <a:r>
            <a:rPr lang="en-US" sz="2400" dirty="0">
              <a:solidFill>
                <a:schemeClr val="bg1"/>
              </a:solidFill>
            </a:rPr>
            <a:t>Definitions of restoration practices in Europe</a:t>
          </a:r>
        </a:p>
      </dgm:t>
    </dgm:pt>
    <dgm:pt modelId="{C5B0024B-E187-4ADE-B1D7-CD85A9956ADD}" type="parTrans" cxnId="{81913422-7F28-4B5B-86E0-99191868B046}">
      <dgm:prSet/>
      <dgm:spPr/>
      <dgm:t>
        <a:bodyPr/>
        <a:lstStyle/>
        <a:p>
          <a:endParaRPr lang="en-US" sz="2400"/>
        </a:p>
      </dgm:t>
    </dgm:pt>
    <dgm:pt modelId="{8B14715B-5FCE-47C5-9DDB-B51AEF1A9FE6}" type="sibTrans" cxnId="{81913422-7F28-4B5B-86E0-99191868B046}">
      <dgm:prSet/>
      <dgm:spPr/>
      <dgm:t>
        <a:bodyPr/>
        <a:lstStyle/>
        <a:p>
          <a:endParaRPr lang="en-US" sz="2400"/>
        </a:p>
      </dgm:t>
    </dgm:pt>
    <dgm:pt modelId="{A9990F0F-1074-4E76-862B-B8A63049F1B5}">
      <dgm:prSet custT="1"/>
      <dgm:spPr/>
      <dgm:t>
        <a:bodyPr/>
        <a:lstStyle/>
        <a:p>
          <a:r>
            <a:rPr lang="pt-PT" sz="2400" dirty="0">
              <a:solidFill>
                <a:schemeClr val="bg1"/>
              </a:solidFill>
              <a:latin typeface="Arial" charset="0"/>
              <a:ea typeface="Arial" charset="0"/>
              <a:cs typeface="Arial" charset="0"/>
            </a:rPr>
            <a:t>Drivers </a:t>
          </a:r>
          <a:r>
            <a:rPr lang="pt-PT" sz="2400" dirty="0" err="1">
              <a:solidFill>
                <a:schemeClr val="bg1"/>
              </a:solidFill>
              <a:latin typeface="Arial" charset="0"/>
              <a:ea typeface="Arial" charset="0"/>
              <a:cs typeface="Arial" charset="0"/>
            </a:rPr>
            <a:t>of</a:t>
          </a:r>
          <a:r>
            <a:rPr lang="pt-PT" sz="2400" dirty="0">
              <a:solidFill>
                <a:schemeClr val="bg1"/>
              </a:solidFill>
              <a:latin typeface="Arial" charset="0"/>
              <a:ea typeface="Arial" charset="0"/>
              <a:cs typeface="Arial" charset="0"/>
            </a:rPr>
            <a:t> </a:t>
          </a:r>
          <a:r>
            <a:rPr lang="pt-PT" sz="2400" dirty="0" err="1">
              <a:solidFill>
                <a:schemeClr val="bg1"/>
              </a:solidFill>
              <a:latin typeface="Arial" charset="0"/>
              <a:ea typeface="Arial" charset="0"/>
              <a:cs typeface="Arial" charset="0"/>
            </a:rPr>
            <a:t>restoration</a:t>
          </a:r>
          <a:r>
            <a:rPr lang="pt-PT" sz="2400" dirty="0">
              <a:solidFill>
                <a:schemeClr val="bg1"/>
              </a:solidFill>
              <a:latin typeface="Arial" charset="0"/>
              <a:ea typeface="Arial" charset="0"/>
              <a:cs typeface="Arial" charset="0"/>
            </a:rPr>
            <a:t> in </a:t>
          </a:r>
          <a:r>
            <a:rPr lang="pt-PT" sz="2400" dirty="0" err="1">
              <a:solidFill>
                <a:schemeClr val="bg1"/>
              </a:solidFill>
              <a:latin typeface="Arial" charset="0"/>
              <a:ea typeface="Arial" charset="0"/>
              <a:cs typeface="Arial" charset="0"/>
            </a:rPr>
            <a:t>Europe</a:t>
          </a:r>
          <a:endParaRPr lang="pt-PT" sz="2400" dirty="0">
            <a:solidFill>
              <a:schemeClr val="bg1"/>
            </a:solidFill>
            <a:latin typeface="Arial" charset="0"/>
            <a:ea typeface="Arial" charset="0"/>
            <a:cs typeface="Arial" charset="0"/>
          </a:endParaRPr>
        </a:p>
      </dgm:t>
    </dgm:pt>
    <dgm:pt modelId="{822795AB-DF75-45DB-AA79-0F4156A2449C}" type="parTrans" cxnId="{65852EC2-BF60-4B03-8BA8-86FD2FDF6489}">
      <dgm:prSet/>
      <dgm:spPr/>
      <dgm:t>
        <a:bodyPr/>
        <a:lstStyle/>
        <a:p>
          <a:endParaRPr lang="en-GB"/>
        </a:p>
      </dgm:t>
    </dgm:pt>
    <dgm:pt modelId="{7AFDB49A-CF06-46B3-AB11-0A7F1201DD5C}" type="sibTrans" cxnId="{65852EC2-BF60-4B03-8BA8-86FD2FDF6489}">
      <dgm:prSet/>
      <dgm:spPr/>
      <dgm:t>
        <a:bodyPr/>
        <a:lstStyle/>
        <a:p>
          <a:endParaRPr lang="en-GB"/>
        </a:p>
      </dgm:t>
    </dgm:pt>
    <dgm:pt modelId="{BD4C1B6E-8E69-4975-A000-7D49E635560F}">
      <dgm:prSet custT="1"/>
      <dgm:spPr/>
      <dgm:t>
        <a:bodyPr/>
        <a:lstStyle/>
        <a:p>
          <a:r>
            <a:rPr lang="en-GB" sz="2400"/>
            <a:t>Global and Regional policy drivers of restoration</a:t>
          </a:r>
          <a:endParaRPr lang="en-GB" sz="2400" dirty="0"/>
        </a:p>
      </dgm:t>
    </dgm:pt>
    <dgm:pt modelId="{AD3F3DAA-F706-470B-B194-7954851C93DF}" type="parTrans" cxnId="{E62CF88A-A09D-41EE-8A53-2B1DA86117C7}">
      <dgm:prSet/>
      <dgm:spPr/>
      <dgm:t>
        <a:bodyPr/>
        <a:lstStyle/>
        <a:p>
          <a:endParaRPr lang="en-GB"/>
        </a:p>
      </dgm:t>
    </dgm:pt>
    <dgm:pt modelId="{4F8D22FC-3973-4E9E-827F-EAD93A33EB2B}" type="sibTrans" cxnId="{E62CF88A-A09D-41EE-8A53-2B1DA86117C7}">
      <dgm:prSet/>
      <dgm:spPr/>
      <dgm:t>
        <a:bodyPr/>
        <a:lstStyle/>
        <a:p>
          <a:endParaRPr lang="en-GB"/>
        </a:p>
      </dgm:t>
    </dgm:pt>
    <dgm:pt modelId="{F1BB0B14-1736-2F44-B692-B1F7FD1AF761}" type="pres">
      <dgm:prSet presAssocID="{CF7395EE-4216-3140-A36F-7D94BB928067}" presName="linear" presStyleCnt="0">
        <dgm:presLayoutVars>
          <dgm:dir/>
          <dgm:animLvl val="lvl"/>
          <dgm:resizeHandles val="exact"/>
        </dgm:presLayoutVars>
      </dgm:prSet>
      <dgm:spPr/>
    </dgm:pt>
    <dgm:pt modelId="{D2645956-7789-44C4-9D93-7815B7B093A1}" type="pres">
      <dgm:prSet presAssocID="{BD4C1B6E-8E69-4975-A000-7D49E635560F}" presName="parentLin" presStyleCnt="0"/>
      <dgm:spPr/>
    </dgm:pt>
    <dgm:pt modelId="{2C90DBBE-AAB0-40C7-AFB5-00B091B26973}" type="pres">
      <dgm:prSet presAssocID="{BD4C1B6E-8E69-4975-A000-7D49E635560F}" presName="parentLeftMargin" presStyleLbl="node1" presStyleIdx="0" presStyleCnt="7"/>
      <dgm:spPr/>
    </dgm:pt>
    <dgm:pt modelId="{224B2446-3796-4FD2-A284-89A441A52974}" type="pres">
      <dgm:prSet presAssocID="{BD4C1B6E-8E69-4975-A000-7D49E635560F}" presName="parentText" presStyleLbl="node1" presStyleIdx="0" presStyleCnt="7" custScaleX="130722" custScaleY="113084">
        <dgm:presLayoutVars>
          <dgm:chMax val="0"/>
          <dgm:bulletEnabled val="1"/>
        </dgm:presLayoutVars>
      </dgm:prSet>
      <dgm:spPr/>
    </dgm:pt>
    <dgm:pt modelId="{27DC35D7-E315-472B-8102-9D404AAC0E75}" type="pres">
      <dgm:prSet presAssocID="{BD4C1B6E-8E69-4975-A000-7D49E635560F}" presName="negativeSpace" presStyleCnt="0"/>
      <dgm:spPr/>
    </dgm:pt>
    <dgm:pt modelId="{AD177E84-9B11-4F53-A74A-0751F3AE20DA}" type="pres">
      <dgm:prSet presAssocID="{BD4C1B6E-8E69-4975-A000-7D49E635560F}" presName="childText" presStyleLbl="conFgAcc1" presStyleIdx="0" presStyleCnt="7">
        <dgm:presLayoutVars>
          <dgm:bulletEnabled val="1"/>
        </dgm:presLayoutVars>
      </dgm:prSet>
      <dgm:spPr/>
    </dgm:pt>
    <dgm:pt modelId="{EF0FED7D-7173-4FA8-AF40-0326B2DEBB39}" type="pres">
      <dgm:prSet presAssocID="{4F8D22FC-3973-4E9E-827F-EAD93A33EB2B}" presName="spaceBetweenRectangles" presStyleCnt="0"/>
      <dgm:spPr/>
    </dgm:pt>
    <dgm:pt modelId="{DF0E2B96-11F6-4BFF-82BD-A7B681AD426C}" type="pres">
      <dgm:prSet presAssocID="{A9990F0F-1074-4E76-862B-B8A63049F1B5}" presName="parentLin" presStyleCnt="0"/>
      <dgm:spPr/>
    </dgm:pt>
    <dgm:pt modelId="{B5086E45-7D1B-428C-A3AE-8B558D532147}" type="pres">
      <dgm:prSet presAssocID="{A9990F0F-1074-4E76-862B-B8A63049F1B5}" presName="parentLeftMargin" presStyleLbl="node1" presStyleIdx="0" presStyleCnt="7"/>
      <dgm:spPr/>
    </dgm:pt>
    <dgm:pt modelId="{7662FDAC-63C2-4578-B869-4D68D290571D}" type="pres">
      <dgm:prSet presAssocID="{A9990F0F-1074-4E76-862B-B8A63049F1B5}" presName="parentText" presStyleLbl="node1" presStyleIdx="1" presStyleCnt="7" custScaleX="130528" custScaleY="127413">
        <dgm:presLayoutVars>
          <dgm:chMax val="0"/>
          <dgm:bulletEnabled val="1"/>
        </dgm:presLayoutVars>
      </dgm:prSet>
      <dgm:spPr/>
    </dgm:pt>
    <dgm:pt modelId="{A0725283-85A3-40D8-8DDE-CDF100E6F9C2}" type="pres">
      <dgm:prSet presAssocID="{A9990F0F-1074-4E76-862B-B8A63049F1B5}" presName="negativeSpace" presStyleCnt="0"/>
      <dgm:spPr/>
    </dgm:pt>
    <dgm:pt modelId="{0EF27266-F72D-467D-8C4D-46BAF290D200}" type="pres">
      <dgm:prSet presAssocID="{A9990F0F-1074-4E76-862B-B8A63049F1B5}" presName="childText" presStyleLbl="conFgAcc1" presStyleIdx="1" presStyleCnt="7">
        <dgm:presLayoutVars>
          <dgm:bulletEnabled val="1"/>
        </dgm:presLayoutVars>
      </dgm:prSet>
      <dgm:spPr/>
    </dgm:pt>
    <dgm:pt modelId="{7594B8A5-8B66-4B8E-B0CE-DC4B1F66F013}" type="pres">
      <dgm:prSet presAssocID="{7AFDB49A-CF06-46B3-AB11-0A7F1201DD5C}" presName="spaceBetweenRectangles" presStyleCnt="0"/>
      <dgm:spPr/>
    </dgm:pt>
    <dgm:pt modelId="{6CDA80A5-5F54-A141-80C2-6ED774F6E80D}" type="pres">
      <dgm:prSet presAssocID="{B5F3C1E4-F76E-EC41-870B-5C875048D0B1}" presName="parentLin" presStyleCnt="0"/>
      <dgm:spPr/>
    </dgm:pt>
    <dgm:pt modelId="{D5542DB2-8E48-964E-8CC9-5AE740C85866}" type="pres">
      <dgm:prSet presAssocID="{B5F3C1E4-F76E-EC41-870B-5C875048D0B1}" presName="parentLeftMargin" presStyleLbl="node1" presStyleIdx="1" presStyleCnt="7"/>
      <dgm:spPr/>
    </dgm:pt>
    <dgm:pt modelId="{C0FB0974-969F-1C40-9E2C-1EE271E3A85C}" type="pres">
      <dgm:prSet presAssocID="{B5F3C1E4-F76E-EC41-870B-5C875048D0B1}" presName="parentText" presStyleLbl="node1" presStyleIdx="2" presStyleCnt="7" custScaleX="130681">
        <dgm:presLayoutVars>
          <dgm:chMax val="0"/>
          <dgm:bulletEnabled val="1"/>
        </dgm:presLayoutVars>
      </dgm:prSet>
      <dgm:spPr/>
    </dgm:pt>
    <dgm:pt modelId="{19E05801-91B1-E241-BE55-AE2FA6182738}" type="pres">
      <dgm:prSet presAssocID="{B5F3C1E4-F76E-EC41-870B-5C875048D0B1}" presName="negativeSpace" presStyleCnt="0"/>
      <dgm:spPr/>
    </dgm:pt>
    <dgm:pt modelId="{897AA11E-394F-BC47-8C04-4D9C772E4558}" type="pres">
      <dgm:prSet presAssocID="{B5F3C1E4-F76E-EC41-870B-5C875048D0B1}" presName="childText" presStyleLbl="conFgAcc1" presStyleIdx="2" presStyleCnt="7">
        <dgm:presLayoutVars>
          <dgm:bulletEnabled val="1"/>
        </dgm:presLayoutVars>
      </dgm:prSet>
      <dgm:spPr/>
    </dgm:pt>
    <dgm:pt modelId="{4F922384-7BE7-FD4B-BFC9-8BBE06E17E4D}" type="pres">
      <dgm:prSet presAssocID="{11386806-BA62-3242-9145-ECF622B5BA55}" presName="spaceBetweenRectangles" presStyleCnt="0"/>
      <dgm:spPr/>
    </dgm:pt>
    <dgm:pt modelId="{F5F1C84D-3C2A-384B-9A30-362066DCB95F}" type="pres">
      <dgm:prSet presAssocID="{A34B9CF4-20D2-8240-8795-2E9704E26D46}" presName="parentLin" presStyleCnt="0"/>
      <dgm:spPr/>
    </dgm:pt>
    <dgm:pt modelId="{51598E22-5A5A-4843-A788-67CC75A22865}" type="pres">
      <dgm:prSet presAssocID="{A34B9CF4-20D2-8240-8795-2E9704E26D46}" presName="parentLeftMargin" presStyleLbl="node1" presStyleIdx="2" presStyleCnt="7"/>
      <dgm:spPr/>
    </dgm:pt>
    <dgm:pt modelId="{DE1346F9-3804-274E-9546-6A31D184F564}" type="pres">
      <dgm:prSet presAssocID="{A34B9CF4-20D2-8240-8795-2E9704E26D46}" presName="parentText" presStyleLbl="node1" presStyleIdx="3" presStyleCnt="7" custScaleX="130681">
        <dgm:presLayoutVars>
          <dgm:chMax val="0"/>
          <dgm:bulletEnabled val="1"/>
        </dgm:presLayoutVars>
      </dgm:prSet>
      <dgm:spPr/>
    </dgm:pt>
    <dgm:pt modelId="{6B6A18BF-21DB-1F4B-8CB6-6757B2A83182}" type="pres">
      <dgm:prSet presAssocID="{A34B9CF4-20D2-8240-8795-2E9704E26D46}" presName="negativeSpace" presStyleCnt="0"/>
      <dgm:spPr/>
    </dgm:pt>
    <dgm:pt modelId="{E9D6B1EA-E697-1C49-80A1-5F4965BACC8C}" type="pres">
      <dgm:prSet presAssocID="{A34B9CF4-20D2-8240-8795-2E9704E26D46}" presName="childText" presStyleLbl="conFgAcc1" presStyleIdx="3" presStyleCnt="7">
        <dgm:presLayoutVars>
          <dgm:bulletEnabled val="1"/>
        </dgm:presLayoutVars>
      </dgm:prSet>
      <dgm:spPr/>
    </dgm:pt>
    <dgm:pt modelId="{68990349-A342-4140-9C13-1036E33F0650}" type="pres">
      <dgm:prSet presAssocID="{A84E9674-C5B0-F64E-BC15-EC5BA4C05020}" presName="spaceBetweenRectangles" presStyleCnt="0"/>
      <dgm:spPr/>
    </dgm:pt>
    <dgm:pt modelId="{16676F4A-AA7A-4B8D-B261-053A3F49B763}" type="pres">
      <dgm:prSet presAssocID="{0DA2FF0B-7C53-4482-8D7A-31F3B8EE2AED}" presName="parentLin" presStyleCnt="0"/>
      <dgm:spPr/>
    </dgm:pt>
    <dgm:pt modelId="{56D42F31-219A-42F8-8187-5BD2A5C12928}" type="pres">
      <dgm:prSet presAssocID="{0DA2FF0B-7C53-4482-8D7A-31F3B8EE2AED}" presName="parentLeftMargin" presStyleLbl="node1" presStyleIdx="3" presStyleCnt="7"/>
      <dgm:spPr/>
    </dgm:pt>
    <dgm:pt modelId="{D563F9DE-BB3F-4B7F-B49D-ED838811DF42}" type="pres">
      <dgm:prSet presAssocID="{0DA2FF0B-7C53-4482-8D7A-31F3B8EE2AED}" presName="parentText" presStyleLbl="node1" presStyleIdx="4" presStyleCnt="7" custScaleX="130635">
        <dgm:presLayoutVars>
          <dgm:chMax val="0"/>
          <dgm:bulletEnabled val="1"/>
        </dgm:presLayoutVars>
      </dgm:prSet>
      <dgm:spPr/>
    </dgm:pt>
    <dgm:pt modelId="{F573E1A0-20B6-4FDD-8664-2F69261663A1}" type="pres">
      <dgm:prSet presAssocID="{0DA2FF0B-7C53-4482-8D7A-31F3B8EE2AED}" presName="negativeSpace" presStyleCnt="0"/>
      <dgm:spPr/>
    </dgm:pt>
    <dgm:pt modelId="{7186F284-EBB7-48B8-8E20-5EF2000EBC02}" type="pres">
      <dgm:prSet presAssocID="{0DA2FF0B-7C53-4482-8D7A-31F3B8EE2AED}" presName="childText" presStyleLbl="conFgAcc1" presStyleIdx="4" presStyleCnt="7">
        <dgm:presLayoutVars>
          <dgm:bulletEnabled val="1"/>
        </dgm:presLayoutVars>
      </dgm:prSet>
      <dgm:spPr/>
    </dgm:pt>
    <dgm:pt modelId="{D3794A1B-CA71-40B3-AFA7-5E72D8C26E3B}" type="pres">
      <dgm:prSet presAssocID="{8B14715B-5FCE-47C5-9DDB-B51AEF1A9FE6}" presName="spaceBetweenRectangles" presStyleCnt="0"/>
      <dgm:spPr/>
    </dgm:pt>
    <dgm:pt modelId="{F1C1EDB3-E857-5543-85B3-245312D5332A}" type="pres">
      <dgm:prSet presAssocID="{AC0A3846-1C68-254A-8A58-3BE1A5ECCC2F}" presName="parentLin" presStyleCnt="0"/>
      <dgm:spPr/>
    </dgm:pt>
    <dgm:pt modelId="{D0C9FB87-E41B-1140-92EC-97172D81E46B}" type="pres">
      <dgm:prSet presAssocID="{AC0A3846-1C68-254A-8A58-3BE1A5ECCC2F}" presName="parentLeftMargin" presStyleLbl="node1" presStyleIdx="4" presStyleCnt="7"/>
      <dgm:spPr/>
    </dgm:pt>
    <dgm:pt modelId="{C71B92D7-9548-4B48-8A5E-95AC47BF3B62}" type="pres">
      <dgm:prSet presAssocID="{AC0A3846-1C68-254A-8A58-3BE1A5ECCC2F}" presName="parentText" presStyleLbl="node1" presStyleIdx="5" presStyleCnt="7" custScaleX="130681">
        <dgm:presLayoutVars>
          <dgm:chMax val="0"/>
          <dgm:bulletEnabled val="1"/>
        </dgm:presLayoutVars>
      </dgm:prSet>
      <dgm:spPr/>
    </dgm:pt>
    <dgm:pt modelId="{997FBDE1-24B3-5F42-80B1-8D3194B474E9}" type="pres">
      <dgm:prSet presAssocID="{AC0A3846-1C68-254A-8A58-3BE1A5ECCC2F}" presName="negativeSpace" presStyleCnt="0"/>
      <dgm:spPr/>
    </dgm:pt>
    <dgm:pt modelId="{FE35BA50-D35A-D14E-A78E-B736C845AC22}" type="pres">
      <dgm:prSet presAssocID="{AC0A3846-1C68-254A-8A58-3BE1A5ECCC2F}" presName="childText" presStyleLbl="conFgAcc1" presStyleIdx="5" presStyleCnt="7" custLinFactNeighborY="-12528">
        <dgm:presLayoutVars>
          <dgm:bulletEnabled val="1"/>
        </dgm:presLayoutVars>
      </dgm:prSet>
      <dgm:spPr/>
    </dgm:pt>
    <dgm:pt modelId="{1B569D6E-BA7E-428F-A232-C79D27D74A62}" type="pres">
      <dgm:prSet presAssocID="{A918F413-3565-7642-A7C7-3804A2A2C203}" presName="spaceBetweenRectangles" presStyleCnt="0"/>
      <dgm:spPr/>
    </dgm:pt>
    <dgm:pt modelId="{7F157121-A2B9-4586-887B-043F1518672F}" type="pres">
      <dgm:prSet presAssocID="{CD1593B3-983C-4E45-81FF-F8005DD63702}" presName="parentLin" presStyleCnt="0"/>
      <dgm:spPr/>
    </dgm:pt>
    <dgm:pt modelId="{00B0F2C4-3B58-404B-9988-A25681807185}" type="pres">
      <dgm:prSet presAssocID="{CD1593B3-983C-4E45-81FF-F8005DD63702}" presName="parentLeftMargin" presStyleLbl="node1" presStyleIdx="5" presStyleCnt="7"/>
      <dgm:spPr/>
    </dgm:pt>
    <dgm:pt modelId="{940BBE8D-1E02-4EFE-A630-07943E325831}" type="pres">
      <dgm:prSet presAssocID="{CD1593B3-983C-4E45-81FF-F8005DD63702}" presName="parentText" presStyleLbl="node1" presStyleIdx="6" presStyleCnt="7" custScaleX="132061" custScaleY="112195">
        <dgm:presLayoutVars>
          <dgm:chMax val="0"/>
          <dgm:bulletEnabled val="1"/>
        </dgm:presLayoutVars>
      </dgm:prSet>
      <dgm:spPr/>
    </dgm:pt>
    <dgm:pt modelId="{7EEFF704-3F04-4D7E-A134-335BCAB747A7}" type="pres">
      <dgm:prSet presAssocID="{CD1593B3-983C-4E45-81FF-F8005DD63702}" presName="negativeSpace" presStyleCnt="0"/>
      <dgm:spPr/>
    </dgm:pt>
    <dgm:pt modelId="{B8F0FC2A-3F39-432A-8348-5F21B077A58A}" type="pres">
      <dgm:prSet presAssocID="{CD1593B3-983C-4E45-81FF-F8005DD63702}" presName="childText" presStyleLbl="conFgAcc1" presStyleIdx="6" presStyleCnt="7">
        <dgm:presLayoutVars>
          <dgm:bulletEnabled val="1"/>
        </dgm:presLayoutVars>
      </dgm:prSet>
      <dgm:spPr/>
    </dgm:pt>
  </dgm:ptLst>
  <dgm:cxnLst>
    <dgm:cxn modelId="{83411D0C-EF7F-4EEC-915B-D55FE57F8317}" type="presOf" srcId="{CF7395EE-4216-3140-A36F-7D94BB928067}" destId="{F1BB0B14-1736-2F44-B692-B1F7FD1AF761}" srcOrd="0" destOrd="0" presId="urn:microsoft.com/office/officeart/2005/8/layout/list1"/>
    <dgm:cxn modelId="{B539441E-5985-4D4F-8F8C-52D9403112B9}" type="presOf" srcId="{A34B9CF4-20D2-8240-8795-2E9704E26D46}" destId="{51598E22-5A5A-4843-A788-67CC75A22865}" srcOrd="0" destOrd="0" presId="urn:microsoft.com/office/officeart/2005/8/layout/list1"/>
    <dgm:cxn modelId="{81913422-7F28-4B5B-86E0-99191868B046}" srcId="{CF7395EE-4216-3140-A36F-7D94BB928067}" destId="{0DA2FF0B-7C53-4482-8D7A-31F3B8EE2AED}" srcOrd="4" destOrd="0" parTransId="{C5B0024B-E187-4ADE-B1D7-CD85A9956ADD}" sibTransId="{8B14715B-5FCE-47C5-9DDB-B51AEF1A9FE6}"/>
    <dgm:cxn modelId="{78B39A32-888F-4F57-8493-C04E1CA46E74}" type="presOf" srcId="{A9990F0F-1074-4E76-862B-B8A63049F1B5}" destId="{B5086E45-7D1B-428C-A3AE-8B558D532147}" srcOrd="0" destOrd="0" presId="urn:microsoft.com/office/officeart/2005/8/layout/list1"/>
    <dgm:cxn modelId="{EB55F534-0F52-4452-B6B4-29291E3B2A07}" type="presOf" srcId="{B5F3C1E4-F76E-EC41-870B-5C875048D0B1}" destId="{C0FB0974-969F-1C40-9E2C-1EE271E3A85C}" srcOrd="1" destOrd="0" presId="urn:microsoft.com/office/officeart/2005/8/layout/list1"/>
    <dgm:cxn modelId="{5323E837-3911-4529-81C5-E0BC4CBC225E}" type="presOf" srcId="{CD1593B3-983C-4E45-81FF-F8005DD63702}" destId="{00B0F2C4-3B58-404B-9988-A25681807185}" srcOrd="0" destOrd="0" presId="urn:microsoft.com/office/officeart/2005/8/layout/list1"/>
    <dgm:cxn modelId="{BB37C63A-6E2D-4AE7-B973-93E7CB729AC1}" type="presOf" srcId="{AC0A3846-1C68-254A-8A58-3BE1A5ECCC2F}" destId="{D0C9FB87-E41B-1140-92EC-97172D81E46B}" srcOrd="0" destOrd="0" presId="urn:microsoft.com/office/officeart/2005/8/layout/list1"/>
    <dgm:cxn modelId="{51D7AA46-71F6-469C-8D52-B78C8D158480}" type="presOf" srcId="{B5F3C1E4-F76E-EC41-870B-5C875048D0B1}" destId="{D5542DB2-8E48-964E-8CC9-5AE740C85866}" srcOrd="0" destOrd="0" presId="urn:microsoft.com/office/officeart/2005/8/layout/list1"/>
    <dgm:cxn modelId="{005BEB6B-EB53-0642-8BFC-58A37D2D00C6}" srcId="{CF7395EE-4216-3140-A36F-7D94BB928067}" destId="{B5F3C1E4-F76E-EC41-870B-5C875048D0B1}" srcOrd="2" destOrd="0" parTransId="{93FE71EE-D1CF-994F-84AF-BDA03FDE6B9F}" sibTransId="{11386806-BA62-3242-9145-ECF622B5BA55}"/>
    <dgm:cxn modelId="{CDE24D52-E2E6-4219-9E77-4F30945632D0}" type="presOf" srcId="{A9990F0F-1074-4E76-862B-B8A63049F1B5}" destId="{7662FDAC-63C2-4578-B869-4D68D290571D}" srcOrd="1" destOrd="0" presId="urn:microsoft.com/office/officeart/2005/8/layout/list1"/>
    <dgm:cxn modelId="{68624B56-82CD-4FA4-8947-FFC525D2B91C}" type="presOf" srcId="{BD4C1B6E-8E69-4975-A000-7D49E635560F}" destId="{224B2446-3796-4FD2-A284-89A441A52974}" srcOrd="1" destOrd="0" presId="urn:microsoft.com/office/officeart/2005/8/layout/list1"/>
    <dgm:cxn modelId="{62471886-DC55-4001-83DD-EE3DA151D654}" type="presOf" srcId="{AC0A3846-1C68-254A-8A58-3BE1A5ECCC2F}" destId="{C71B92D7-9548-4B48-8A5E-95AC47BF3B62}" srcOrd="1" destOrd="0" presId="urn:microsoft.com/office/officeart/2005/8/layout/list1"/>
    <dgm:cxn modelId="{E62CF88A-A09D-41EE-8A53-2B1DA86117C7}" srcId="{CF7395EE-4216-3140-A36F-7D94BB928067}" destId="{BD4C1B6E-8E69-4975-A000-7D49E635560F}" srcOrd="0" destOrd="0" parTransId="{AD3F3DAA-F706-470B-B194-7954851C93DF}" sibTransId="{4F8D22FC-3973-4E9E-827F-EAD93A33EB2B}"/>
    <dgm:cxn modelId="{9FD2F99A-69E3-479B-A054-AB6A78489694}" type="presOf" srcId="{BD4C1B6E-8E69-4975-A000-7D49E635560F}" destId="{2C90DBBE-AAB0-40C7-AFB5-00B091B26973}" srcOrd="0" destOrd="0" presId="urn:microsoft.com/office/officeart/2005/8/layout/list1"/>
    <dgm:cxn modelId="{4914759F-8604-47FB-B15A-FB8D276B46AC}" type="presOf" srcId="{A34B9CF4-20D2-8240-8795-2E9704E26D46}" destId="{DE1346F9-3804-274E-9546-6A31D184F564}" srcOrd="1" destOrd="0" presId="urn:microsoft.com/office/officeart/2005/8/layout/list1"/>
    <dgm:cxn modelId="{262B35B4-419A-4484-8024-769A72981A4C}" type="presOf" srcId="{CD1593B3-983C-4E45-81FF-F8005DD63702}" destId="{940BBE8D-1E02-4EFE-A630-07943E325831}" srcOrd="1" destOrd="0" presId="urn:microsoft.com/office/officeart/2005/8/layout/list1"/>
    <dgm:cxn modelId="{65852EC2-BF60-4B03-8BA8-86FD2FDF6489}" srcId="{CF7395EE-4216-3140-A36F-7D94BB928067}" destId="{A9990F0F-1074-4E76-862B-B8A63049F1B5}" srcOrd="1" destOrd="0" parTransId="{822795AB-DF75-45DB-AA79-0F4156A2449C}" sibTransId="{7AFDB49A-CF06-46B3-AB11-0A7F1201DD5C}"/>
    <dgm:cxn modelId="{90024BCE-B568-47CE-9215-511E54FF7579}" type="presOf" srcId="{0DA2FF0B-7C53-4482-8D7A-31F3B8EE2AED}" destId="{D563F9DE-BB3F-4B7F-B49D-ED838811DF42}" srcOrd="1" destOrd="0" presId="urn:microsoft.com/office/officeart/2005/8/layout/list1"/>
    <dgm:cxn modelId="{86D5C0CF-F599-834B-A93E-27D8A2F4C492}" srcId="{CF7395EE-4216-3140-A36F-7D94BB928067}" destId="{AC0A3846-1C68-254A-8A58-3BE1A5ECCC2F}" srcOrd="5" destOrd="0" parTransId="{70FA8F8E-4A17-3F44-8A0C-3F755390C3E6}" sibTransId="{A918F413-3565-7642-A7C7-3804A2A2C203}"/>
    <dgm:cxn modelId="{32A527F7-A44C-4BEB-B991-121029F69A4B}" srcId="{CF7395EE-4216-3140-A36F-7D94BB928067}" destId="{CD1593B3-983C-4E45-81FF-F8005DD63702}" srcOrd="6" destOrd="0" parTransId="{2845890E-5C72-4152-8C37-6AAE09FD9913}" sibTransId="{45E7A1AD-C050-4716-9B0A-08CE0538AF7D}"/>
    <dgm:cxn modelId="{10974FF7-2437-4EB2-AE17-30A5B37318CD}" type="presOf" srcId="{0DA2FF0B-7C53-4482-8D7A-31F3B8EE2AED}" destId="{56D42F31-219A-42F8-8187-5BD2A5C12928}" srcOrd="0" destOrd="0" presId="urn:microsoft.com/office/officeart/2005/8/layout/list1"/>
    <dgm:cxn modelId="{55B842FE-9439-014F-80EF-C708B0DF2CDA}" srcId="{CF7395EE-4216-3140-A36F-7D94BB928067}" destId="{A34B9CF4-20D2-8240-8795-2E9704E26D46}" srcOrd="3" destOrd="0" parTransId="{18DFFE71-EC0A-7949-8E4C-DF64A921957E}" sibTransId="{A84E9674-C5B0-F64E-BC15-EC5BA4C05020}"/>
    <dgm:cxn modelId="{2AFC5F5F-FFCD-4191-9412-D4E175292D60}" type="presParOf" srcId="{F1BB0B14-1736-2F44-B692-B1F7FD1AF761}" destId="{D2645956-7789-44C4-9D93-7815B7B093A1}" srcOrd="0" destOrd="0" presId="urn:microsoft.com/office/officeart/2005/8/layout/list1"/>
    <dgm:cxn modelId="{DBB677F9-6768-4844-9117-70CFF6D7DA76}" type="presParOf" srcId="{D2645956-7789-44C4-9D93-7815B7B093A1}" destId="{2C90DBBE-AAB0-40C7-AFB5-00B091B26973}" srcOrd="0" destOrd="0" presId="urn:microsoft.com/office/officeart/2005/8/layout/list1"/>
    <dgm:cxn modelId="{B8AB2D5E-48C0-4297-BD8C-2576BF56F516}" type="presParOf" srcId="{D2645956-7789-44C4-9D93-7815B7B093A1}" destId="{224B2446-3796-4FD2-A284-89A441A52974}" srcOrd="1" destOrd="0" presId="urn:microsoft.com/office/officeart/2005/8/layout/list1"/>
    <dgm:cxn modelId="{9165FB66-3612-439C-9582-DF9F47C88A1D}" type="presParOf" srcId="{F1BB0B14-1736-2F44-B692-B1F7FD1AF761}" destId="{27DC35D7-E315-472B-8102-9D404AAC0E75}" srcOrd="1" destOrd="0" presId="urn:microsoft.com/office/officeart/2005/8/layout/list1"/>
    <dgm:cxn modelId="{0E093884-3D5B-42B8-8A41-AC71394ADFD7}" type="presParOf" srcId="{F1BB0B14-1736-2F44-B692-B1F7FD1AF761}" destId="{AD177E84-9B11-4F53-A74A-0751F3AE20DA}" srcOrd="2" destOrd="0" presId="urn:microsoft.com/office/officeart/2005/8/layout/list1"/>
    <dgm:cxn modelId="{7D481E0D-C817-4FB5-B3E7-4E303D11A121}" type="presParOf" srcId="{F1BB0B14-1736-2F44-B692-B1F7FD1AF761}" destId="{EF0FED7D-7173-4FA8-AF40-0326B2DEBB39}" srcOrd="3" destOrd="0" presId="urn:microsoft.com/office/officeart/2005/8/layout/list1"/>
    <dgm:cxn modelId="{4FBD0149-0AC1-4F6A-A3DD-672A81868AF9}" type="presParOf" srcId="{F1BB0B14-1736-2F44-B692-B1F7FD1AF761}" destId="{DF0E2B96-11F6-4BFF-82BD-A7B681AD426C}" srcOrd="4" destOrd="0" presId="urn:microsoft.com/office/officeart/2005/8/layout/list1"/>
    <dgm:cxn modelId="{29F91419-50ED-4C05-AEDC-8271E4D93548}" type="presParOf" srcId="{DF0E2B96-11F6-4BFF-82BD-A7B681AD426C}" destId="{B5086E45-7D1B-428C-A3AE-8B558D532147}" srcOrd="0" destOrd="0" presId="urn:microsoft.com/office/officeart/2005/8/layout/list1"/>
    <dgm:cxn modelId="{B8E0B46C-859E-4284-B904-BA015C35E82A}" type="presParOf" srcId="{DF0E2B96-11F6-4BFF-82BD-A7B681AD426C}" destId="{7662FDAC-63C2-4578-B869-4D68D290571D}" srcOrd="1" destOrd="0" presId="urn:microsoft.com/office/officeart/2005/8/layout/list1"/>
    <dgm:cxn modelId="{64F6317E-C706-4BC7-8652-83F42C2A9FFD}" type="presParOf" srcId="{F1BB0B14-1736-2F44-B692-B1F7FD1AF761}" destId="{A0725283-85A3-40D8-8DDE-CDF100E6F9C2}" srcOrd="5" destOrd="0" presId="urn:microsoft.com/office/officeart/2005/8/layout/list1"/>
    <dgm:cxn modelId="{C9541A20-B18D-4DAA-A3BE-2FE57D1A0D7A}" type="presParOf" srcId="{F1BB0B14-1736-2F44-B692-B1F7FD1AF761}" destId="{0EF27266-F72D-467D-8C4D-46BAF290D200}" srcOrd="6" destOrd="0" presId="urn:microsoft.com/office/officeart/2005/8/layout/list1"/>
    <dgm:cxn modelId="{14C0AB42-5EE0-431D-924A-27E0A7E376A6}" type="presParOf" srcId="{F1BB0B14-1736-2F44-B692-B1F7FD1AF761}" destId="{7594B8A5-8B66-4B8E-B0CE-DC4B1F66F013}" srcOrd="7" destOrd="0" presId="urn:microsoft.com/office/officeart/2005/8/layout/list1"/>
    <dgm:cxn modelId="{DEC67E20-DCE4-4CD6-BC79-2A4A63510E4D}" type="presParOf" srcId="{F1BB0B14-1736-2F44-B692-B1F7FD1AF761}" destId="{6CDA80A5-5F54-A141-80C2-6ED774F6E80D}" srcOrd="8" destOrd="0" presId="urn:microsoft.com/office/officeart/2005/8/layout/list1"/>
    <dgm:cxn modelId="{23F82A84-A30B-407B-B37A-03155EAF44AC}" type="presParOf" srcId="{6CDA80A5-5F54-A141-80C2-6ED774F6E80D}" destId="{D5542DB2-8E48-964E-8CC9-5AE740C85866}" srcOrd="0" destOrd="0" presId="urn:microsoft.com/office/officeart/2005/8/layout/list1"/>
    <dgm:cxn modelId="{534B6122-5F6A-4761-8A58-6503087B5F29}" type="presParOf" srcId="{6CDA80A5-5F54-A141-80C2-6ED774F6E80D}" destId="{C0FB0974-969F-1C40-9E2C-1EE271E3A85C}" srcOrd="1" destOrd="0" presId="urn:microsoft.com/office/officeart/2005/8/layout/list1"/>
    <dgm:cxn modelId="{78DC4543-D60C-4FC4-9FEC-7157A15F4ABD}" type="presParOf" srcId="{F1BB0B14-1736-2F44-B692-B1F7FD1AF761}" destId="{19E05801-91B1-E241-BE55-AE2FA6182738}" srcOrd="9" destOrd="0" presId="urn:microsoft.com/office/officeart/2005/8/layout/list1"/>
    <dgm:cxn modelId="{764738FC-9861-43EC-839F-517EA005DD43}" type="presParOf" srcId="{F1BB0B14-1736-2F44-B692-B1F7FD1AF761}" destId="{897AA11E-394F-BC47-8C04-4D9C772E4558}" srcOrd="10" destOrd="0" presId="urn:microsoft.com/office/officeart/2005/8/layout/list1"/>
    <dgm:cxn modelId="{44B104D6-62A5-46C2-8DF9-5B63A5AD2AA0}" type="presParOf" srcId="{F1BB0B14-1736-2F44-B692-B1F7FD1AF761}" destId="{4F922384-7BE7-FD4B-BFC9-8BBE06E17E4D}" srcOrd="11" destOrd="0" presId="urn:microsoft.com/office/officeart/2005/8/layout/list1"/>
    <dgm:cxn modelId="{76067EFB-F1DF-484F-9A4D-E49B65C6E1DF}" type="presParOf" srcId="{F1BB0B14-1736-2F44-B692-B1F7FD1AF761}" destId="{F5F1C84D-3C2A-384B-9A30-362066DCB95F}" srcOrd="12" destOrd="0" presId="urn:microsoft.com/office/officeart/2005/8/layout/list1"/>
    <dgm:cxn modelId="{6D990781-A51E-43A8-A156-269D44D96504}" type="presParOf" srcId="{F5F1C84D-3C2A-384B-9A30-362066DCB95F}" destId="{51598E22-5A5A-4843-A788-67CC75A22865}" srcOrd="0" destOrd="0" presId="urn:microsoft.com/office/officeart/2005/8/layout/list1"/>
    <dgm:cxn modelId="{ECDE2820-ADCC-4BD1-960D-100C30995579}" type="presParOf" srcId="{F5F1C84D-3C2A-384B-9A30-362066DCB95F}" destId="{DE1346F9-3804-274E-9546-6A31D184F564}" srcOrd="1" destOrd="0" presId="urn:microsoft.com/office/officeart/2005/8/layout/list1"/>
    <dgm:cxn modelId="{B1F46E41-F0B8-48DC-AE69-2DC88C547F02}" type="presParOf" srcId="{F1BB0B14-1736-2F44-B692-B1F7FD1AF761}" destId="{6B6A18BF-21DB-1F4B-8CB6-6757B2A83182}" srcOrd="13" destOrd="0" presId="urn:microsoft.com/office/officeart/2005/8/layout/list1"/>
    <dgm:cxn modelId="{FE276A88-8E9B-45D6-AB83-A09AB7BC0720}" type="presParOf" srcId="{F1BB0B14-1736-2F44-B692-B1F7FD1AF761}" destId="{E9D6B1EA-E697-1C49-80A1-5F4965BACC8C}" srcOrd="14" destOrd="0" presId="urn:microsoft.com/office/officeart/2005/8/layout/list1"/>
    <dgm:cxn modelId="{69CC13D7-7E09-4F9E-A7CF-58F16C452FEC}" type="presParOf" srcId="{F1BB0B14-1736-2F44-B692-B1F7FD1AF761}" destId="{68990349-A342-4140-9C13-1036E33F0650}" srcOrd="15" destOrd="0" presId="urn:microsoft.com/office/officeart/2005/8/layout/list1"/>
    <dgm:cxn modelId="{8AAF9540-FBAF-442E-911A-4C9B3DC5A40C}" type="presParOf" srcId="{F1BB0B14-1736-2F44-B692-B1F7FD1AF761}" destId="{16676F4A-AA7A-4B8D-B261-053A3F49B763}" srcOrd="16" destOrd="0" presId="urn:microsoft.com/office/officeart/2005/8/layout/list1"/>
    <dgm:cxn modelId="{3B2551C6-5B5D-4E44-816A-12659DB6DC79}" type="presParOf" srcId="{16676F4A-AA7A-4B8D-B261-053A3F49B763}" destId="{56D42F31-219A-42F8-8187-5BD2A5C12928}" srcOrd="0" destOrd="0" presId="urn:microsoft.com/office/officeart/2005/8/layout/list1"/>
    <dgm:cxn modelId="{598F9938-004C-4FD6-B57A-4ACB3DF1726F}" type="presParOf" srcId="{16676F4A-AA7A-4B8D-B261-053A3F49B763}" destId="{D563F9DE-BB3F-4B7F-B49D-ED838811DF42}" srcOrd="1" destOrd="0" presId="urn:microsoft.com/office/officeart/2005/8/layout/list1"/>
    <dgm:cxn modelId="{B62358FF-A504-49B7-B70D-776362298936}" type="presParOf" srcId="{F1BB0B14-1736-2F44-B692-B1F7FD1AF761}" destId="{F573E1A0-20B6-4FDD-8664-2F69261663A1}" srcOrd="17" destOrd="0" presId="urn:microsoft.com/office/officeart/2005/8/layout/list1"/>
    <dgm:cxn modelId="{914A19F2-31A4-49F7-A0D5-C61E84B665FB}" type="presParOf" srcId="{F1BB0B14-1736-2F44-B692-B1F7FD1AF761}" destId="{7186F284-EBB7-48B8-8E20-5EF2000EBC02}" srcOrd="18" destOrd="0" presId="urn:microsoft.com/office/officeart/2005/8/layout/list1"/>
    <dgm:cxn modelId="{8B912990-937C-4747-8493-76D92A94F181}" type="presParOf" srcId="{F1BB0B14-1736-2F44-B692-B1F7FD1AF761}" destId="{D3794A1B-CA71-40B3-AFA7-5E72D8C26E3B}" srcOrd="19" destOrd="0" presId="urn:microsoft.com/office/officeart/2005/8/layout/list1"/>
    <dgm:cxn modelId="{98179FC3-CCF1-4E9F-9235-5996BA55CF37}" type="presParOf" srcId="{F1BB0B14-1736-2F44-B692-B1F7FD1AF761}" destId="{F1C1EDB3-E857-5543-85B3-245312D5332A}" srcOrd="20" destOrd="0" presId="urn:microsoft.com/office/officeart/2005/8/layout/list1"/>
    <dgm:cxn modelId="{CF267849-F58A-46B6-9ACC-4E2BFEACB7DA}" type="presParOf" srcId="{F1C1EDB3-E857-5543-85B3-245312D5332A}" destId="{D0C9FB87-E41B-1140-92EC-97172D81E46B}" srcOrd="0" destOrd="0" presId="urn:microsoft.com/office/officeart/2005/8/layout/list1"/>
    <dgm:cxn modelId="{6265C806-C663-4E9B-B150-3F414A726E26}" type="presParOf" srcId="{F1C1EDB3-E857-5543-85B3-245312D5332A}" destId="{C71B92D7-9548-4B48-8A5E-95AC47BF3B62}" srcOrd="1" destOrd="0" presId="urn:microsoft.com/office/officeart/2005/8/layout/list1"/>
    <dgm:cxn modelId="{0CFA78FF-1217-409F-9B31-3BD6C0BBFCD7}" type="presParOf" srcId="{F1BB0B14-1736-2F44-B692-B1F7FD1AF761}" destId="{997FBDE1-24B3-5F42-80B1-8D3194B474E9}" srcOrd="21" destOrd="0" presId="urn:microsoft.com/office/officeart/2005/8/layout/list1"/>
    <dgm:cxn modelId="{A513AFC7-7E5C-4E07-A89A-4929743BE541}" type="presParOf" srcId="{F1BB0B14-1736-2F44-B692-B1F7FD1AF761}" destId="{FE35BA50-D35A-D14E-A78E-B736C845AC22}" srcOrd="22" destOrd="0" presId="urn:microsoft.com/office/officeart/2005/8/layout/list1"/>
    <dgm:cxn modelId="{5079A97E-6395-4ADF-A4CA-00FA666802B3}" type="presParOf" srcId="{F1BB0B14-1736-2F44-B692-B1F7FD1AF761}" destId="{1B569D6E-BA7E-428F-A232-C79D27D74A62}" srcOrd="23" destOrd="0" presId="urn:microsoft.com/office/officeart/2005/8/layout/list1"/>
    <dgm:cxn modelId="{23A1EF6C-A9D2-47A2-B1C5-7E505ED145C3}" type="presParOf" srcId="{F1BB0B14-1736-2F44-B692-B1F7FD1AF761}" destId="{7F157121-A2B9-4586-887B-043F1518672F}" srcOrd="24" destOrd="0" presId="urn:microsoft.com/office/officeart/2005/8/layout/list1"/>
    <dgm:cxn modelId="{799B4139-6C2C-452C-89B9-82EE0912D0BD}" type="presParOf" srcId="{7F157121-A2B9-4586-887B-043F1518672F}" destId="{00B0F2C4-3B58-404B-9988-A25681807185}" srcOrd="0" destOrd="0" presId="urn:microsoft.com/office/officeart/2005/8/layout/list1"/>
    <dgm:cxn modelId="{F8BDD3A1-19BC-4C82-9678-91EA9F2D10C2}" type="presParOf" srcId="{7F157121-A2B9-4586-887B-043F1518672F}" destId="{940BBE8D-1E02-4EFE-A630-07943E325831}" srcOrd="1" destOrd="0" presId="urn:microsoft.com/office/officeart/2005/8/layout/list1"/>
    <dgm:cxn modelId="{DEDEB67F-18B3-405A-919C-D5C1933FB3B5}" type="presParOf" srcId="{F1BB0B14-1736-2F44-B692-B1F7FD1AF761}" destId="{7EEFF704-3F04-4D7E-A134-335BCAB747A7}" srcOrd="25" destOrd="0" presId="urn:microsoft.com/office/officeart/2005/8/layout/list1"/>
    <dgm:cxn modelId="{B34F00C5-0B92-40F6-8763-27E275A1B6C0}" type="presParOf" srcId="{F1BB0B14-1736-2F44-B692-B1F7FD1AF761}" destId="{B8F0FC2A-3F39-432A-8348-5F21B077A58A}"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94349A-7DAA-E344-86FD-A726FFA40D8E}" type="doc">
      <dgm:prSet loTypeId="urn:microsoft.com/office/officeart/2005/8/layout/radial1" loCatId="" qsTypeId="urn:microsoft.com/office/officeart/2005/8/quickstyle/simple4" qsCatId="simple" csTypeId="urn:microsoft.com/office/officeart/2005/8/colors/colorful1" csCatId="colorful" phldr="1"/>
      <dgm:spPr/>
      <dgm:t>
        <a:bodyPr/>
        <a:lstStyle/>
        <a:p>
          <a:endParaRPr lang="pt-PT"/>
        </a:p>
      </dgm:t>
    </dgm:pt>
    <dgm:pt modelId="{536F51E8-2C30-3B4A-A68D-0D70F50113B2}">
      <dgm:prSet phldrT="[Texto]" custT="1"/>
      <dgm:spPr/>
      <dgm:t>
        <a:bodyPr/>
        <a:lstStyle/>
        <a:p>
          <a:r>
            <a:rPr lang="pt-PT" sz="2200" b="1" dirty="0" err="1">
              <a:latin typeface="Arial" charset="0"/>
              <a:ea typeface="Arial" charset="0"/>
              <a:cs typeface="Arial" charset="0"/>
            </a:rPr>
            <a:t>Restoration</a:t>
          </a:r>
          <a:endParaRPr lang="pt-PT" sz="2200" b="1" dirty="0">
            <a:latin typeface="Arial" charset="0"/>
            <a:ea typeface="Arial" charset="0"/>
            <a:cs typeface="Arial" charset="0"/>
          </a:endParaRPr>
        </a:p>
      </dgm:t>
    </dgm:pt>
    <dgm:pt modelId="{9009372E-0D24-3048-83F8-7DFEB67AC66F}" type="parTrans" cxnId="{43B32AF3-A50D-5E4C-AFCE-F2B8A862DE51}">
      <dgm:prSet/>
      <dgm:spPr/>
      <dgm:t>
        <a:bodyPr/>
        <a:lstStyle/>
        <a:p>
          <a:endParaRPr lang="pt-PT" sz="1800">
            <a:latin typeface="Arial" charset="0"/>
            <a:ea typeface="Arial" charset="0"/>
            <a:cs typeface="Arial" charset="0"/>
          </a:endParaRPr>
        </a:p>
      </dgm:t>
    </dgm:pt>
    <dgm:pt modelId="{D976EF78-133A-B446-B7FA-E36957AB4EA6}" type="sibTrans" cxnId="{43B32AF3-A50D-5E4C-AFCE-F2B8A862DE51}">
      <dgm:prSet/>
      <dgm:spPr/>
      <dgm:t>
        <a:bodyPr/>
        <a:lstStyle/>
        <a:p>
          <a:endParaRPr lang="pt-PT" sz="1800">
            <a:latin typeface="Arial" charset="0"/>
            <a:ea typeface="Arial" charset="0"/>
            <a:cs typeface="Arial" charset="0"/>
          </a:endParaRPr>
        </a:p>
      </dgm:t>
    </dgm:pt>
    <dgm:pt modelId="{F8EB035E-EC0E-3F4F-B73A-ADBA5680041D}">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GB" sz="1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Convention for Biological Diversity </a:t>
          </a:r>
          <a:endParaRPr lang="pt-PT" sz="1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charset="0"/>
            <a:ea typeface="Arial" charset="0"/>
            <a:cs typeface="Arial" charset="0"/>
          </a:endParaRPr>
        </a:p>
      </dgm:t>
    </dgm:pt>
    <dgm:pt modelId="{649B77C4-2059-FE4A-BD12-25F1DFDA10C4}" type="parTrans" cxnId="{E83EF6F3-12E2-1B4B-A556-033349F31379}">
      <dgm:prSet custT="1"/>
      <dgm:spPr/>
      <dgm:t>
        <a:bodyPr/>
        <a:lstStyle/>
        <a:p>
          <a:endParaRPr lang="pt-PT" sz="1800">
            <a:latin typeface="Arial" charset="0"/>
            <a:ea typeface="Arial" charset="0"/>
            <a:cs typeface="Arial" charset="0"/>
          </a:endParaRPr>
        </a:p>
      </dgm:t>
    </dgm:pt>
    <dgm:pt modelId="{729DA2CB-5FF4-0E45-A4D0-339D1AF273C7}" type="sibTrans" cxnId="{E83EF6F3-12E2-1B4B-A556-033349F31379}">
      <dgm:prSet/>
      <dgm:spPr/>
      <dgm:t>
        <a:bodyPr/>
        <a:lstStyle/>
        <a:p>
          <a:endParaRPr lang="pt-PT" sz="1800">
            <a:latin typeface="Arial" charset="0"/>
            <a:ea typeface="Arial" charset="0"/>
            <a:cs typeface="Arial" charset="0"/>
          </a:endParaRPr>
        </a:p>
      </dgm:t>
    </dgm:pt>
    <dgm:pt modelId="{154693FA-E23E-7946-8B1C-B8FE3B1347B4}">
      <dgm:prSet custT="1">
        <dgm:style>
          <a:lnRef idx="1">
            <a:schemeClr val="accent2"/>
          </a:lnRef>
          <a:fillRef idx="3">
            <a:schemeClr val="accent2"/>
          </a:fillRef>
          <a:effectRef idx="2">
            <a:schemeClr val="accent2"/>
          </a:effectRef>
          <a:fontRef idx="minor">
            <a:schemeClr val="lt1"/>
          </a:fontRef>
        </dgm:style>
      </dgm:prSet>
      <dgm:spPr/>
      <dgm:t>
        <a:bodyPr/>
        <a:lstStyle/>
        <a:p>
          <a:r>
            <a:rPr lang="en-GB" sz="1800" b="1" dirty="0"/>
            <a:t>Convention on the Protection and Use of Transboundary Watercourses and International Lakes</a:t>
          </a:r>
          <a:endParaRPr lang="pt-PT" sz="1800" dirty="0">
            <a:latin typeface="Arial" charset="0"/>
            <a:ea typeface="Arial" charset="0"/>
            <a:cs typeface="Arial" charset="0"/>
          </a:endParaRPr>
        </a:p>
      </dgm:t>
    </dgm:pt>
    <dgm:pt modelId="{9D30033D-E182-2A40-9585-7B917B8B1884}" type="parTrans" cxnId="{85ECE7D3-E52E-4F43-9C16-66A0471EE7FA}">
      <dgm:prSet custT="1"/>
      <dgm:spPr/>
      <dgm:t>
        <a:bodyPr/>
        <a:lstStyle/>
        <a:p>
          <a:endParaRPr lang="pt-PT" sz="1800">
            <a:latin typeface="Arial" charset="0"/>
            <a:ea typeface="Arial" charset="0"/>
            <a:cs typeface="Arial" charset="0"/>
          </a:endParaRPr>
        </a:p>
      </dgm:t>
    </dgm:pt>
    <dgm:pt modelId="{C6156D30-906C-7B47-8BB5-0CD84CB70D37}" type="sibTrans" cxnId="{85ECE7D3-E52E-4F43-9C16-66A0471EE7FA}">
      <dgm:prSet/>
      <dgm:spPr/>
      <dgm:t>
        <a:bodyPr/>
        <a:lstStyle/>
        <a:p>
          <a:endParaRPr lang="pt-PT" sz="1800">
            <a:latin typeface="Arial" charset="0"/>
            <a:ea typeface="Arial" charset="0"/>
            <a:cs typeface="Arial" charset="0"/>
          </a:endParaRPr>
        </a:p>
      </dgm:t>
    </dgm:pt>
    <dgm:pt modelId="{80EAFF53-BE0D-4694-847F-3DFF83B1AC55}">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n-US" sz="1800" b="1" dirty="0"/>
            <a:t>Convention on International Trade of Endangered Species of Wild Flora and Fauna</a:t>
          </a:r>
          <a:endParaRPr lang="en-GB" sz="1800" dirty="0"/>
        </a:p>
      </dgm:t>
    </dgm:pt>
    <dgm:pt modelId="{F1047464-5BA1-49C4-81AE-64CDA38033FE}" type="parTrans" cxnId="{CBC61EAD-7DB5-40A9-BE35-31C6EBDACAD3}">
      <dgm:prSet custT="1"/>
      <dgm:spPr/>
      <dgm:t>
        <a:bodyPr/>
        <a:lstStyle/>
        <a:p>
          <a:endParaRPr lang="en-GB" sz="1800"/>
        </a:p>
      </dgm:t>
    </dgm:pt>
    <dgm:pt modelId="{53DCB48D-DD7E-4738-8075-F1753BCB2672}" type="sibTrans" cxnId="{CBC61EAD-7DB5-40A9-BE35-31C6EBDACAD3}">
      <dgm:prSet/>
      <dgm:spPr/>
      <dgm:t>
        <a:bodyPr/>
        <a:lstStyle/>
        <a:p>
          <a:endParaRPr lang="en-GB" sz="1800"/>
        </a:p>
      </dgm:t>
    </dgm:pt>
    <dgm:pt modelId="{806FC465-B1CF-41F9-A47D-261B89C76455}">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n-US" sz="1800" b="1" dirty="0"/>
            <a:t>Convention on Conservation of Migratory Species of Wild Animals</a:t>
          </a:r>
          <a:endParaRPr lang="en-GB" sz="1800" dirty="0"/>
        </a:p>
      </dgm:t>
    </dgm:pt>
    <dgm:pt modelId="{8AE430DF-64EE-43A2-9150-98B3F94AEEBD}" type="parTrans" cxnId="{B0FF949E-6B43-45CC-A4C2-C24B01732BD7}">
      <dgm:prSet custT="1"/>
      <dgm:spPr/>
      <dgm:t>
        <a:bodyPr/>
        <a:lstStyle/>
        <a:p>
          <a:endParaRPr lang="en-GB" sz="1800"/>
        </a:p>
      </dgm:t>
    </dgm:pt>
    <dgm:pt modelId="{D11F9326-3CCE-4AA6-BE6F-B153396F9BB7}" type="sibTrans" cxnId="{B0FF949E-6B43-45CC-A4C2-C24B01732BD7}">
      <dgm:prSet/>
      <dgm:spPr/>
      <dgm:t>
        <a:bodyPr/>
        <a:lstStyle/>
        <a:p>
          <a:endParaRPr lang="en-GB" sz="1800"/>
        </a:p>
      </dgm:t>
    </dgm:pt>
    <dgm:pt modelId="{0B6D2D3A-0E2E-42F7-B7FA-12D6B3219A71}">
      <dgm:prSet phldrT="[Texto]" custScaleX="174285" custScaleY="102346" custRadScaleRad="113620" custRadScaleInc="35637"/>
      <dgm:spPr/>
      <dgm:t>
        <a:bodyPr/>
        <a:lstStyle/>
        <a:p>
          <a:endParaRPr lang="en-GB"/>
        </a:p>
      </dgm:t>
    </dgm:pt>
    <dgm:pt modelId="{E4F8DCC0-5B01-4DBA-8437-9AA6A80CC109}" type="parTrans" cxnId="{C6C30BFA-8374-4B45-8A15-34EEF6A2C839}">
      <dgm:prSet/>
      <dgm:spPr/>
      <dgm:t>
        <a:bodyPr/>
        <a:lstStyle/>
        <a:p>
          <a:endParaRPr lang="en-GB" sz="1800"/>
        </a:p>
      </dgm:t>
    </dgm:pt>
    <dgm:pt modelId="{D21A1DF6-0656-4D71-815E-DB968C69D33D}" type="sibTrans" cxnId="{C6C30BFA-8374-4B45-8A15-34EEF6A2C839}">
      <dgm:prSet/>
      <dgm:spPr/>
      <dgm:t>
        <a:bodyPr/>
        <a:lstStyle/>
        <a:p>
          <a:endParaRPr lang="en-GB" sz="1800"/>
        </a:p>
      </dgm:t>
    </dgm:pt>
    <dgm:pt modelId="{990FE603-9744-443C-BD97-314790F499F7}">
      <dgm:prSet custT="1">
        <dgm:style>
          <a:lnRef idx="0">
            <a:schemeClr val="accent2"/>
          </a:lnRef>
          <a:fillRef idx="3">
            <a:schemeClr val="accent2"/>
          </a:fillRef>
          <a:effectRef idx="3">
            <a:schemeClr val="accent2"/>
          </a:effectRef>
          <a:fontRef idx="minor">
            <a:schemeClr val="lt1"/>
          </a:fontRef>
        </dgm:style>
      </dgm:prSet>
      <dgm:spPr/>
      <dgm:t>
        <a:bodyPr/>
        <a:lstStyle/>
        <a:p>
          <a:r>
            <a:rPr lang="en-US" sz="1800" b="1" dirty="0"/>
            <a:t>Convention on Wetlands of International Importance Especially as Waterfowl Habitat </a:t>
          </a:r>
        </a:p>
      </dgm:t>
    </dgm:pt>
    <dgm:pt modelId="{391731A2-1D47-4198-A2B6-669E9483C8C6}" type="parTrans" cxnId="{A7F4C22B-8BF5-4542-9790-E10EFCD44FF8}">
      <dgm:prSet custT="1"/>
      <dgm:spPr/>
      <dgm:t>
        <a:bodyPr/>
        <a:lstStyle/>
        <a:p>
          <a:endParaRPr lang="en-GB" sz="1800"/>
        </a:p>
      </dgm:t>
    </dgm:pt>
    <dgm:pt modelId="{E52D6787-37EB-4B75-B635-1F64F50B0699}" type="sibTrans" cxnId="{A7F4C22B-8BF5-4542-9790-E10EFCD44FF8}">
      <dgm:prSet/>
      <dgm:spPr/>
      <dgm:t>
        <a:bodyPr/>
        <a:lstStyle/>
        <a:p>
          <a:endParaRPr lang="en-GB" sz="1800"/>
        </a:p>
      </dgm:t>
    </dgm:pt>
    <dgm:pt modelId="{C10B137A-15E0-4160-8783-296728DE71EE}">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GB" sz="1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UN Biodiversity Plan </a:t>
          </a:r>
          <a:endParaRPr lang="pt-PT" sz="1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charset="0"/>
            <a:ea typeface="Arial" charset="0"/>
            <a:cs typeface="Arial" charset="0"/>
          </a:endParaRPr>
        </a:p>
      </dgm:t>
    </dgm:pt>
    <dgm:pt modelId="{0A1BA005-CF82-4307-AC11-C7B4F11BC4DF}" type="parTrans" cxnId="{E46AD3EF-9A17-4807-AC52-CE92E6EE62EC}">
      <dgm:prSet/>
      <dgm:spPr/>
      <dgm:t>
        <a:bodyPr/>
        <a:lstStyle/>
        <a:p>
          <a:endParaRPr lang="en-GB"/>
        </a:p>
      </dgm:t>
    </dgm:pt>
    <dgm:pt modelId="{3D633310-9F52-4288-92FE-11E46FBFF884}" type="sibTrans" cxnId="{E46AD3EF-9A17-4807-AC52-CE92E6EE62EC}">
      <dgm:prSet/>
      <dgm:spPr/>
      <dgm:t>
        <a:bodyPr/>
        <a:lstStyle/>
        <a:p>
          <a:endParaRPr lang="en-GB"/>
        </a:p>
      </dgm:t>
    </dgm:pt>
    <dgm:pt modelId="{F9A29A6E-36D1-449D-98FF-FF55F485C20F}">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pt-PT" sz="1800" b="0" cap="none" spc="0" dirty="0" err="1">
              <a:ln w="10160">
                <a:solidFill>
                  <a:schemeClr val="accent5"/>
                </a:solidFill>
                <a:prstDash val="solid"/>
              </a:ln>
              <a:solidFill>
                <a:srgbClr val="FFFFFF"/>
              </a:solidFill>
              <a:effectLst/>
              <a:latin typeface="Arial" charset="0"/>
              <a:ea typeface="Arial" charset="0"/>
              <a:cs typeface="Arial" charset="0"/>
            </a:rPr>
            <a:t>Sustainable</a:t>
          </a:r>
          <a:r>
            <a:rPr lang="pt-PT" sz="1800" b="0" cap="none" spc="0" dirty="0">
              <a:ln w="10160">
                <a:solidFill>
                  <a:schemeClr val="accent5"/>
                </a:solidFill>
                <a:prstDash val="solid"/>
              </a:ln>
              <a:solidFill>
                <a:srgbClr val="FFFFFF"/>
              </a:solidFill>
              <a:effectLst/>
              <a:latin typeface="Arial" charset="0"/>
              <a:ea typeface="Arial" charset="0"/>
              <a:cs typeface="Arial" charset="0"/>
            </a:rPr>
            <a:t> </a:t>
          </a:r>
          <a:r>
            <a:rPr lang="pt-PT" sz="1800" b="0" cap="none" spc="0" dirty="0" err="1">
              <a:ln w="10160">
                <a:solidFill>
                  <a:schemeClr val="accent5"/>
                </a:solidFill>
                <a:prstDash val="solid"/>
              </a:ln>
              <a:solidFill>
                <a:srgbClr val="FFFFFF"/>
              </a:solidFill>
              <a:effectLst/>
              <a:latin typeface="Arial" charset="0"/>
              <a:ea typeface="Arial" charset="0"/>
              <a:cs typeface="Arial" charset="0"/>
            </a:rPr>
            <a:t>Development</a:t>
          </a:r>
          <a:r>
            <a:rPr lang="pt-PT" sz="1800" b="0" cap="none" spc="0" dirty="0">
              <a:ln w="10160">
                <a:solidFill>
                  <a:schemeClr val="accent5"/>
                </a:solidFill>
                <a:prstDash val="solid"/>
              </a:ln>
              <a:solidFill>
                <a:srgbClr val="FFFFFF"/>
              </a:solidFill>
              <a:effectLst/>
              <a:latin typeface="Arial" charset="0"/>
              <a:ea typeface="Arial" charset="0"/>
              <a:cs typeface="Arial" charset="0"/>
            </a:rPr>
            <a:t> </a:t>
          </a:r>
          <a:r>
            <a:rPr lang="pt-PT" sz="1800" b="0" cap="none" spc="0" dirty="0" err="1">
              <a:ln w="10160">
                <a:solidFill>
                  <a:schemeClr val="accent5"/>
                </a:solidFill>
                <a:prstDash val="solid"/>
              </a:ln>
              <a:solidFill>
                <a:srgbClr val="FFFFFF"/>
              </a:solidFill>
              <a:effectLst/>
              <a:latin typeface="Arial" charset="0"/>
              <a:ea typeface="Arial" charset="0"/>
              <a:cs typeface="Arial" charset="0"/>
            </a:rPr>
            <a:t>Goals</a:t>
          </a:r>
          <a:endParaRPr lang="pt-PT" sz="1800" b="0" cap="none" spc="0" dirty="0">
            <a:ln w="10160">
              <a:solidFill>
                <a:schemeClr val="accent5"/>
              </a:solidFill>
              <a:prstDash val="solid"/>
            </a:ln>
            <a:solidFill>
              <a:srgbClr val="FFFFFF"/>
            </a:solidFill>
            <a:effectLst/>
            <a:latin typeface="Arial" charset="0"/>
            <a:ea typeface="Arial" charset="0"/>
            <a:cs typeface="Arial" charset="0"/>
          </a:endParaRPr>
        </a:p>
      </dgm:t>
    </dgm:pt>
    <dgm:pt modelId="{C3F664F1-1670-44AB-B934-40C34F405521}" type="parTrans" cxnId="{01CAFAF8-59A8-4E0E-91A9-73DFE0833566}">
      <dgm:prSet/>
      <dgm:spPr/>
      <dgm:t>
        <a:bodyPr/>
        <a:lstStyle/>
        <a:p>
          <a:endParaRPr lang="en-GB"/>
        </a:p>
      </dgm:t>
    </dgm:pt>
    <dgm:pt modelId="{EF7C9B77-6497-4335-944D-6D99F0351F02}" type="sibTrans" cxnId="{01CAFAF8-59A8-4E0E-91A9-73DFE0833566}">
      <dgm:prSet/>
      <dgm:spPr/>
      <dgm:t>
        <a:bodyPr/>
        <a:lstStyle/>
        <a:p>
          <a:endParaRPr lang="en-GB"/>
        </a:p>
      </dgm:t>
    </dgm:pt>
    <dgm:pt modelId="{4AF0C371-21C7-4AF8-B99A-034235DC6D2C}">
      <dgm:prSet custT="1">
        <dgm:style>
          <a:lnRef idx="2">
            <a:schemeClr val="accent3">
              <a:shade val="50000"/>
            </a:schemeClr>
          </a:lnRef>
          <a:fillRef idx="1">
            <a:schemeClr val="accent3"/>
          </a:fillRef>
          <a:effectRef idx="0">
            <a:schemeClr val="accent3"/>
          </a:effectRef>
          <a:fontRef idx="minor">
            <a:schemeClr val="lt1"/>
          </a:fontRef>
        </dgm:style>
      </dgm:prSet>
      <dgm:spPr>
        <a:ln/>
      </dgm:spPr>
      <dgm:t>
        <a:bodyPr/>
        <a:lstStyle/>
        <a:p>
          <a:r>
            <a:rPr lang="en-GB" sz="1800" dirty="0"/>
            <a:t>Restoration – UN next decade priority</a:t>
          </a:r>
        </a:p>
      </dgm:t>
    </dgm:pt>
    <dgm:pt modelId="{571554EA-1684-4E69-B162-7D801EA04C06}" type="parTrans" cxnId="{9FD273A7-D007-4BBB-B13B-AE7B0DA283E1}">
      <dgm:prSet/>
      <dgm:spPr/>
      <dgm:t>
        <a:bodyPr/>
        <a:lstStyle/>
        <a:p>
          <a:endParaRPr lang="en-GB"/>
        </a:p>
      </dgm:t>
    </dgm:pt>
    <dgm:pt modelId="{04C58680-8BFE-4B6B-862F-5B6248B78D4C}" type="sibTrans" cxnId="{9FD273A7-D007-4BBB-B13B-AE7B0DA283E1}">
      <dgm:prSet/>
      <dgm:spPr/>
      <dgm:t>
        <a:bodyPr/>
        <a:lstStyle/>
        <a:p>
          <a:endParaRPr lang="en-GB"/>
        </a:p>
      </dgm:t>
    </dgm:pt>
    <dgm:pt modelId="{701CFBC3-5F03-2042-BECF-52D4F7EFFE9D}" type="pres">
      <dgm:prSet presAssocID="{B694349A-7DAA-E344-86FD-A726FFA40D8E}" presName="cycle" presStyleCnt="0">
        <dgm:presLayoutVars>
          <dgm:chMax val="1"/>
          <dgm:dir/>
          <dgm:animLvl val="ctr"/>
          <dgm:resizeHandles val="exact"/>
        </dgm:presLayoutVars>
      </dgm:prSet>
      <dgm:spPr/>
    </dgm:pt>
    <dgm:pt modelId="{5E180DDD-FD7D-BC46-9622-966873D0F539}" type="pres">
      <dgm:prSet presAssocID="{536F51E8-2C30-3B4A-A68D-0D70F50113B2}" presName="centerShape" presStyleLbl="node0" presStyleIdx="0" presStyleCnt="1" custScaleX="235473" custScaleY="68173" custLinFactNeighborX="4718" custLinFactNeighborY="265"/>
      <dgm:spPr/>
    </dgm:pt>
    <dgm:pt modelId="{1F069247-5649-4308-B395-3D5B407DB86D}" type="pres">
      <dgm:prSet presAssocID="{8AE430DF-64EE-43A2-9150-98B3F94AEEBD}" presName="Name9" presStyleLbl="parChTrans1D2" presStyleIdx="0" presStyleCnt="8"/>
      <dgm:spPr/>
    </dgm:pt>
    <dgm:pt modelId="{0D358CBF-90CB-4E94-ABD9-672A861BD8F4}" type="pres">
      <dgm:prSet presAssocID="{8AE430DF-64EE-43A2-9150-98B3F94AEEBD}" presName="connTx" presStyleLbl="parChTrans1D2" presStyleIdx="0" presStyleCnt="8"/>
      <dgm:spPr/>
    </dgm:pt>
    <dgm:pt modelId="{2B7700A7-8BD9-4007-A0BC-390DBCFD9759}" type="pres">
      <dgm:prSet presAssocID="{806FC465-B1CF-41F9-A47D-261B89C76455}" presName="node" presStyleLbl="node1" presStyleIdx="0" presStyleCnt="8" custScaleX="335075" custScaleY="122192" custRadScaleRad="183814" custRadScaleInc="295855">
        <dgm:presLayoutVars>
          <dgm:bulletEnabled val="1"/>
        </dgm:presLayoutVars>
      </dgm:prSet>
      <dgm:spPr/>
    </dgm:pt>
    <dgm:pt modelId="{FAB68C68-D066-4E6C-9722-CB32BBFCFFB8}" type="pres">
      <dgm:prSet presAssocID="{F1047464-5BA1-49C4-81AE-64CDA38033FE}" presName="Name9" presStyleLbl="parChTrans1D2" presStyleIdx="1" presStyleCnt="8"/>
      <dgm:spPr/>
    </dgm:pt>
    <dgm:pt modelId="{AF9A3077-A571-4BE7-B255-C95041570162}" type="pres">
      <dgm:prSet presAssocID="{F1047464-5BA1-49C4-81AE-64CDA38033FE}" presName="connTx" presStyleLbl="parChTrans1D2" presStyleIdx="1" presStyleCnt="8"/>
      <dgm:spPr/>
    </dgm:pt>
    <dgm:pt modelId="{C171E9C0-2780-479C-B32C-BAD727EF4EC7}" type="pres">
      <dgm:prSet presAssocID="{80EAFF53-BE0D-4694-847F-3DFF83B1AC55}" presName="node" presStyleLbl="node1" presStyleIdx="1" presStyleCnt="8" custScaleX="298788" custScaleY="101297" custRadScaleRad="190730" custRadScaleInc="320061">
        <dgm:presLayoutVars>
          <dgm:bulletEnabled val="1"/>
        </dgm:presLayoutVars>
      </dgm:prSet>
      <dgm:spPr/>
    </dgm:pt>
    <dgm:pt modelId="{99F68D91-5FC1-44C7-86D0-8D8CD27278DC}" type="pres">
      <dgm:prSet presAssocID="{571554EA-1684-4E69-B162-7D801EA04C06}" presName="Name9" presStyleLbl="parChTrans1D2" presStyleIdx="2" presStyleCnt="8"/>
      <dgm:spPr/>
    </dgm:pt>
    <dgm:pt modelId="{A2F12444-DC8F-4C91-9F7F-BFF99330F7AB}" type="pres">
      <dgm:prSet presAssocID="{571554EA-1684-4E69-B162-7D801EA04C06}" presName="connTx" presStyleLbl="parChTrans1D2" presStyleIdx="2" presStyleCnt="8"/>
      <dgm:spPr/>
    </dgm:pt>
    <dgm:pt modelId="{64449D71-AA5F-4C41-A78F-E99E736DE835}" type="pres">
      <dgm:prSet presAssocID="{4AF0C371-21C7-4AF8-B99A-034235DC6D2C}" presName="node" presStyleLbl="node1" presStyleIdx="2" presStyleCnt="8" custScaleX="181433" custScaleY="111347" custRadScaleRad="87506" custRadScaleInc="355151">
        <dgm:presLayoutVars>
          <dgm:bulletEnabled val="1"/>
        </dgm:presLayoutVars>
      </dgm:prSet>
      <dgm:spPr/>
    </dgm:pt>
    <dgm:pt modelId="{76DDD374-C066-B541-8058-28F14554FD77}" type="pres">
      <dgm:prSet presAssocID="{649B77C4-2059-FE4A-BD12-25F1DFDA10C4}" presName="Name9" presStyleLbl="parChTrans1D2" presStyleIdx="3" presStyleCnt="8"/>
      <dgm:spPr/>
    </dgm:pt>
    <dgm:pt modelId="{598FE95C-61D3-BC45-96E9-8832A9E0B525}" type="pres">
      <dgm:prSet presAssocID="{649B77C4-2059-FE4A-BD12-25F1DFDA10C4}" presName="connTx" presStyleLbl="parChTrans1D2" presStyleIdx="3" presStyleCnt="8"/>
      <dgm:spPr/>
    </dgm:pt>
    <dgm:pt modelId="{BCCF9CCA-5032-ED4E-B2A7-6745D33A7EFD}" type="pres">
      <dgm:prSet presAssocID="{F8EB035E-EC0E-3F4F-B73A-ADBA5680041D}" presName="node" presStyleLbl="node1" presStyleIdx="3" presStyleCnt="8" custScaleX="294910" custScaleY="88751" custRadScaleRad="173632" custRadScaleInc="-193082">
        <dgm:presLayoutVars>
          <dgm:bulletEnabled val="1"/>
        </dgm:presLayoutVars>
      </dgm:prSet>
      <dgm:spPr/>
    </dgm:pt>
    <dgm:pt modelId="{7023D5F2-3E3F-47D5-82E0-A2AC98F393C2}" type="pres">
      <dgm:prSet presAssocID="{391731A2-1D47-4198-A2B6-669E9483C8C6}" presName="Name9" presStyleLbl="parChTrans1D2" presStyleIdx="4" presStyleCnt="8"/>
      <dgm:spPr/>
    </dgm:pt>
    <dgm:pt modelId="{2778E4DA-CE6A-4912-8593-65001D9541F1}" type="pres">
      <dgm:prSet presAssocID="{391731A2-1D47-4198-A2B6-669E9483C8C6}" presName="connTx" presStyleLbl="parChTrans1D2" presStyleIdx="4" presStyleCnt="8"/>
      <dgm:spPr/>
    </dgm:pt>
    <dgm:pt modelId="{E56A14C7-41DB-4AB2-808A-83F683016DFE}" type="pres">
      <dgm:prSet presAssocID="{990FE603-9744-443C-BD97-314790F499F7}" presName="node" presStyleLbl="node1" presStyleIdx="4" presStyleCnt="8" custScaleX="344028" custScaleY="112643" custRadScaleRad="162706" custRadScaleInc="295176">
        <dgm:presLayoutVars>
          <dgm:bulletEnabled val="1"/>
        </dgm:presLayoutVars>
      </dgm:prSet>
      <dgm:spPr/>
    </dgm:pt>
    <dgm:pt modelId="{076DD135-1063-6C48-BC09-8066EEC59EEB}" type="pres">
      <dgm:prSet presAssocID="{9D30033D-E182-2A40-9585-7B917B8B1884}" presName="Name9" presStyleLbl="parChTrans1D2" presStyleIdx="5" presStyleCnt="8"/>
      <dgm:spPr/>
    </dgm:pt>
    <dgm:pt modelId="{43AF3409-88B1-564B-B945-7E866C9156A6}" type="pres">
      <dgm:prSet presAssocID="{9D30033D-E182-2A40-9585-7B917B8B1884}" presName="connTx" presStyleLbl="parChTrans1D2" presStyleIdx="5" presStyleCnt="8"/>
      <dgm:spPr/>
    </dgm:pt>
    <dgm:pt modelId="{8FDBB0B2-D505-A048-A5D0-B699F4D5E5DF}" type="pres">
      <dgm:prSet presAssocID="{154693FA-E23E-7946-8B1C-B8FE3B1347B4}" presName="node" presStyleLbl="node1" presStyleIdx="5" presStyleCnt="8" custScaleX="322062" custScaleY="130130" custRadScaleRad="170774" custRadScaleInc="231942">
        <dgm:presLayoutVars>
          <dgm:bulletEnabled val="1"/>
        </dgm:presLayoutVars>
      </dgm:prSet>
      <dgm:spPr/>
    </dgm:pt>
    <dgm:pt modelId="{8F8B29D7-48A6-4791-92BE-36C6A147A19F}" type="pres">
      <dgm:prSet presAssocID="{0A1BA005-CF82-4307-AC11-C7B4F11BC4DF}" presName="Name9" presStyleLbl="parChTrans1D2" presStyleIdx="6" presStyleCnt="8"/>
      <dgm:spPr/>
    </dgm:pt>
    <dgm:pt modelId="{7397BA63-B895-43C6-A9C7-4B61E6526173}" type="pres">
      <dgm:prSet presAssocID="{0A1BA005-CF82-4307-AC11-C7B4F11BC4DF}" presName="connTx" presStyleLbl="parChTrans1D2" presStyleIdx="6" presStyleCnt="8"/>
      <dgm:spPr/>
    </dgm:pt>
    <dgm:pt modelId="{3D32EF4D-FA9A-4C24-B338-FDB90C196292}" type="pres">
      <dgm:prSet presAssocID="{C10B137A-15E0-4160-8783-296728DE71EE}" presName="node" presStyleLbl="node1" presStyleIdx="6" presStyleCnt="8" custScaleX="161538" custScaleY="104103" custRadScaleRad="93080" custRadScaleInc="406055">
        <dgm:presLayoutVars>
          <dgm:bulletEnabled val="1"/>
        </dgm:presLayoutVars>
      </dgm:prSet>
      <dgm:spPr/>
    </dgm:pt>
    <dgm:pt modelId="{E7658BAF-4142-4AD8-B9B8-8AB76EECB83E}" type="pres">
      <dgm:prSet presAssocID="{C3F664F1-1670-44AB-B934-40C34F405521}" presName="Name9" presStyleLbl="parChTrans1D2" presStyleIdx="7" presStyleCnt="8"/>
      <dgm:spPr/>
    </dgm:pt>
    <dgm:pt modelId="{6713352F-F32D-4FEF-8060-7D650A0A74DE}" type="pres">
      <dgm:prSet presAssocID="{C3F664F1-1670-44AB-B934-40C34F405521}" presName="connTx" presStyleLbl="parChTrans1D2" presStyleIdx="7" presStyleCnt="8"/>
      <dgm:spPr/>
    </dgm:pt>
    <dgm:pt modelId="{D372F8C0-C3E3-4455-A513-AA82D83FC92D}" type="pres">
      <dgm:prSet presAssocID="{F9A29A6E-36D1-449D-98FF-FF55F485C20F}" presName="node" presStyleLbl="node1" presStyleIdx="7" presStyleCnt="8" custScaleX="215831" custRadScaleRad="156638" custRadScaleInc="-36158">
        <dgm:presLayoutVars>
          <dgm:bulletEnabled val="1"/>
        </dgm:presLayoutVars>
      </dgm:prSet>
      <dgm:spPr/>
    </dgm:pt>
  </dgm:ptLst>
  <dgm:cxnLst>
    <dgm:cxn modelId="{27C89B01-3D48-4EB3-94A6-E3FB38FCC46E}" type="presOf" srcId="{8AE430DF-64EE-43A2-9150-98B3F94AEEBD}" destId="{0D358CBF-90CB-4E94-ABD9-672A861BD8F4}" srcOrd="1" destOrd="0" presId="urn:microsoft.com/office/officeart/2005/8/layout/radial1"/>
    <dgm:cxn modelId="{5B0EB220-3D93-4F5F-8750-4D1EDBDCDA80}" type="presOf" srcId="{649B77C4-2059-FE4A-BD12-25F1DFDA10C4}" destId="{76DDD374-C066-B541-8058-28F14554FD77}" srcOrd="0" destOrd="0" presId="urn:microsoft.com/office/officeart/2005/8/layout/radial1"/>
    <dgm:cxn modelId="{D1E22F24-AFCA-47A5-B1C8-45592DC60E90}" type="presOf" srcId="{391731A2-1D47-4198-A2B6-669E9483C8C6}" destId="{2778E4DA-CE6A-4912-8593-65001D9541F1}" srcOrd="1" destOrd="0" presId="urn:microsoft.com/office/officeart/2005/8/layout/radial1"/>
    <dgm:cxn modelId="{EE2FCC25-7DC7-4F7A-983E-0CE1571142EB}" type="presOf" srcId="{391731A2-1D47-4198-A2B6-669E9483C8C6}" destId="{7023D5F2-3E3F-47D5-82E0-A2AC98F393C2}" srcOrd="0" destOrd="0" presId="urn:microsoft.com/office/officeart/2005/8/layout/radial1"/>
    <dgm:cxn modelId="{A7F4C22B-8BF5-4542-9790-E10EFCD44FF8}" srcId="{536F51E8-2C30-3B4A-A68D-0D70F50113B2}" destId="{990FE603-9744-443C-BD97-314790F499F7}" srcOrd="4" destOrd="0" parTransId="{391731A2-1D47-4198-A2B6-669E9483C8C6}" sibTransId="{E52D6787-37EB-4B75-B635-1F64F50B0699}"/>
    <dgm:cxn modelId="{76DDB232-EF2B-4556-A4E6-BB1DAB465E1A}" type="presOf" srcId="{B694349A-7DAA-E344-86FD-A726FFA40D8E}" destId="{701CFBC3-5F03-2042-BECF-52D4F7EFFE9D}" srcOrd="0" destOrd="0" presId="urn:microsoft.com/office/officeart/2005/8/layout/radial1"/>
    <dgm:cxn modelId="{BF9FDE37-A957-43F4-9E22-058991233969}" type="presOf" srcId="{C3F664F1-1670-44AB-B934-40C34F405521}" destId="{E7658BAF-4142-4AD8-B9B8-8AB76EECB83E}" srcOrd="0" destOrd="0" presId="urn:microsoft.com/office/officeart/2005/8/layout/radial1"/>
    <dgm:cxn modelId="{0F68045D-5381-4B3E-BDBA-0C5759904D63}" type="presOf" srcId="{9D30033D-E182-2A40-9585-7B917B8B1884}" destId="{076DD135-1063-6C48-BC09-8066EEC59EEB}" srcOrd="0" destOrd="0" presId="urn:microsoft.com/office/officeart/2005/8/layout/radial1"/>
    <dgm:cxn modelId="{4A159B62-EC02-4698-94B1-1E94FA5473E1}" type="presOf" srcId="{0A1BA005-CF82-4307-AC11-C7B4F11BC4DF}" destId="{8F8B29D7-48A6-4791-92BE-36C6A147A19F}" srcOrd="0" destOrd="0" presId="urn:microsoft.com/office/officeart/2005/8/layout/radial1"/>
    <dgm:cxn modelId="{8B5DC869-DF14-46C4-BF7D-D36385709506}" type="presOf" srcId="{F8EB035E-EC0E-3F4F-B73A-ADBA5680041D}" destId="{BCCF9CCA-5032-ED4E-B2A7-6745D33A7EFD}" srcOrd="0" destOrd="0" presId="urn:microsoft.com/office/officeart/2005/8/layout/radial1"/>
    <dgm:cxn modelId="{237B6F72-EC77-49B0-BA08-06CC53198994}" type="presOf" srcId="{4AF0C371-21C7-4AF8-B99A-034235DC6D2C}" destId="{64449D71-AA5F-4C41-A78F-E99E736DE835}" srcOrd="0" destOrd="0" presId="urn:microsoft.com/office/officeart/2005/8/layout/radial1"/>
    <dgm:cxn modelId="{05A9A658-4C25-4097-A17D-72A412855A30}" type="presOf" srcId="{9D30033D-E182-2A40-9585-7B917B8B1884}" destId="{43AF3409-88B1-564B-B945-7E866C9156A6}" srcOrd="1" destOrd="0" presId="urn:microsoft.com/office/officeart/2005/8/layout/radial1"/>
    <dgm:cxn modelId="{14D46859-8BB7-477A-BF9A-6F2621BABE2D}" type="presOf" srcId="{F1047464-5BA1-49C4-81AE-64CDA38033FE}" destId="{FAB68C68-D066-4E6C-9722-CB32BBFCFFB8}" srcOrd="0" destOrd="0" presId="urn:microsoft.com/office/officeart/2005/8/layout/radial1"/>
    <dgm:cxn modelId="{AE63915A-8287-4A18-9C2A-9D005880482E}" type="presOf" srcId="{C10B137A-15E0-4160-8783-296728DE71EE}" destId="{3D32EF4D-FA9A-4C24-B338-FDB90C196292}" srcOrd="0" destOrd="0" presId="urn:microsoft.com/office/officeart/2005/8/layout/radial1"/>
    <dgm:cxn modelId="{3C2C2982-8FFF-44D2-AF1F-7AD6069B3AD6}" type="presOf" srcId="{F9A29A6E-36D1-449D-98FF-FF55F485C20F}" destId="{D372F8C0-C3E3-4455-A513-AA82D83FC92D}" srcOrd="0" destOrd="0" presId="urn:microsoft.com/office/officeart/2005/8/layout/radial1"/>
    <dgm:cxn modelId="{83C8C08B-E3D1-400A-958C-C17DDA615BB5}" type="presOf" srcId="{8AE430DF-64EE-43A2-9150-98B3F94AEEBD}" destId="{1F069247-5649-4308-B395-3D5B407DB86D}" srcOrd="0" destOrd="0" presId="urn:microsoft.com/office/officeart/2005/8/layout/radial1"/>
    <dgm:cxn modelId="{23410893-6533-4070-A542-938FB1919BE5}" type="presOf" srcId="{649B77C4-2059-FE4A-BD12-25F1DFDA10C4}" destId="{598FE95C-61D3-BC45-96E9-8832A9E0B525}" srcOrd="1" destOrd="0" presId="urn:microsoft.com/office/officeart/2005/8/layout/radial1"/>
    <dgm:cxn modelId="{B0FF949E-6B43-45CC-A4C2-C24B01732BD7}" srcId="{536F51E8-2C30-3B4A-A68D-0D70F50113B2}" destId="{806FC465-B1CF-41F9-A47D-261B89C76455}" srcOrd="0" destOrd="0" parTransId="{8AE430DF-64EE-43A2-9150-98B3F94AEEBD}" sibTransId="{D11F9326-3CCE-4AA6-BE6F-B153396F9BB7}"/>
    <dgm:cxn modelId="{41EA21A7-BD0A-47F5-91A8-D0AE05A99472}" type="presOf" srcId="{0A1BA005-CF82-4307-AC11-C7B4F11BC4DF}" destId="{7397BA63-B895-43C6-A9C7-4B61E6526173}" srcOrd="1" destOrd="0" presId="urn:microsoft.com/office/officeart/2005/8/layout/radial1"/>
    <dgm:cxn modelId="{9FD273A7-D007-4BBB-B13B-AE7B0DA283E1}" srcId="{536F51E8-2C30-3B4A-A68D-0D70F50113B2}" destId="{4AF0C371-21C7-4AF8-B99A-034235DC6D2C}" srcOrd="2" destOrd="0" parTransId="{571554EA-1684-4E69-B162-7D801EA04C06}" sibTransId="{04C58680-8BFE-4B6B-862F-5B6248B78D4C}"/>
    <dgm:cxn modelId="{5D2E3DAC-D45A-4543-9AE0-96042D691582}" type="presOf" srcId="{806FC465-B1CF-41F9-A47D-261B89C76455}" destId="{2B7700A7-8BD9-4007-A0BC-390DBCFD9759}" srcOrd="0" destOrd="0" presId="urn:microsoft.com/office/officeart/2005/8/layout/radial1"/>
    <dgm:cxn modelId="{CBC61EAD-7DB5-40A9-BE35-31C6EBDACAD3}" srcId="{536F51E8-2C30-3B4A-A68D-0D70F50113B2}" destId="{80EAFF53-BE0D-4694-847F-3DFF83B1AC55}" srcOrd="1" destOrd="0" parTransId="{F1047464-5BA1-49C4-81AE-64CDA38033FE}" sibTransId="{53DCB48D-DD7E-4738-8075-F1753BCB2672}"/>
    <dgm:cxn modelId="{FE0B26B2-D62D-4772-8989-0B843780823E}" type="presOf" srcId="{536F51E8-2C30-3B4A-A68D-0D70F50113B2}" destId="{5E180DDD-FD7D-BC46-9622-966873D0F539}" srcOrd="0" destOrd="0" presId="urn:microsoft.com/office/officeart/2005/8/layout/radial1"/>
    <dgm:cxn modelId="{011D26BE-B4E5-4D8E-A1E5-B01F5FF8CE72}" type="presOf" srcId="{80EAFF53-BE0D-4694-847F-3DFF83B1AC55}" destId="{C171E9C0-2780-479C-B32C-BAD727EF4EC7}" srcOrd="0" destOrd="0" presId="urn:microsoft.com/office/officeart/2005/8/layout/radial1"/>
    <dgm:cxn modelId="{949E91CC-E9EE-4918-8CB4-737E00E97373}" type="presOf" srcId="{C3F664F1-1670-44AB-B934-40C34F405521}" destId="{6713352F-F32D-4FEF-8060-7D650A0A74DE}" srcOrd="1" destOrd="0" presId="urn:microsoft.com/office/officeart/2005/8/layout/radial1"/>
    <dgm:cxn modelId="{15EAE7CD-2BDD-40CD-9748-64A8ED5EDA64}" type="presOf" srcId="{571554EA-1684-4E69-B162-7D801EA04C06}" destId="{99F68D91-5FC1-44C7-86D0-8D8CD27278DC}" srcOrd="0" destOrd="0" presId="urn:microsoft.com/office/officeart/2005/8/layout/radial1"/>
    <dgm:cxn modelId="{8004CFD0-9F65-479C-A238-792548F316C6}" type="presOf" srcId="{154693FA-E23E-7946-8B1C-B8FE3B1347B4}" destId="{8FDBB0B2-D505-A048-A5D0-B699F4D5E5DF}" srcOrd="0" destOrd="0" presId="urn:microsoft.com/office/officeart/2005/8/layout/radial1"/>
    <dgm:cxn modelId="{85ECE7D3-E52E-4F43-9C16-66A0471EE7FA}" srcId="{536F51E8-2C30-3B4A-A68D-0D70F50113B2}" destId="{154693FA-E23E-7946-8B1C-B8FE3B1347B4}" srcOrd="5" destOrd="0" parTransId="{9D30033D-E182-2A40-9585-7B917B8B1884}" sibTransId="{C6156D30-906C-7B47-8BB5-0CD84CB70D37}"/>
    <dgm:cxn modelId="{FE3602D5-CE48-4DE3-BC1D-1FE04A50B379}" type="presOf" srcId="{990FE603-9744-443C-BD97-314790F499F7}" destId="{E56A14C7-41DB-4AB2-808A-83F683016DFE}" srcOrd="0" destOrd="0" presId="urn:microsoft.com/office/officeart/2005/8/layout/radial1"/>
    <dgm:cxn modelId="{D5B071D6-F1F9-44DD-853B-1284F3819CB2}" type="presOf" srcId="{571554EA-1684-4E69-B162-7D801EA04C06}" destId="{A2F12444-DC8F-4C91-9F7F-BFF99330F7AB}" srcOrd="1" destOrd="0" presId="urn:microsoft.com/office/officeart/2005/8/layout/radial1"/>
    <dgm:cxn modelId="{BCB05FD7-4101-49D4-997D-1B18D4054410}" type="presOf" srcId="{F1047464-5BA1-49C4-81AE-64CDA38033FE}" destId="{AF9A3077-A571-4BE7-B255-C95041570162}" srcOrd="1" destOrd="0" presId="urn:microsoft.com/office/officeart/2005/8/layout/radial1"/>
    <dgm:cxn modelId="{E46AD3EF-9A17-4807-AC52-CE92E6EE62EC}" srcId="{536F51E8-2C30-3B4A-A68D-0D70F50113B2}" destId="{C10B137A-15E0-4160-8783-296728DE71EE}" srcOrd="6" destOrd="0" parTransId="{0A1BA005-CF82-4307-AC11-C7B4F11BC4DF}" sibTransId="{3D633310-9F52-4288-92FE-11E46FBFF884}"/>
    <dgm:cxn modelId="{43B32AF3-A50D-5E4C-AFCE-F2B8A862DE51}" srcId="{B694349A-7DAA-E344-86FD-A726FFA40D8E}" destId="{536F51E8-2C30-3B4A-A68D-0D70F50113B2}" srcOrd="0" destOrd="0" parTransId="{9009372E-0D24-3048-83F8-7DFEB67AC66F}" sibTransId="{D976EF78-133A-B446-B7FA-E36957AB4EA6}"/>
    <dgm:cxn modelId="{E83EF6F3-12E2-1B4B-A556-033349F31379}" srcId="{536F51E8-2C30-3B4A-A68D-0D70F50113B2}" destId="{F8EB035E-EC0E-3F4F-B73A-ADBA5680041D}" srcOrd="3" destOrd="0" parTransId="{649B77C4-2059-FE4A-BD12-25F1DFDA10C4}" sibTransId="{729DA2CB-5FF4-0E45-A4D0-339D1AF273C7}"/>
    <dgm:cxn modelId="{01CAFAF8-59A8-4E0E-91A9-73DFE0833566}" srcId="{536F51E8-2C30-3B4A-A68D-0D70F50113B2}" destId="{F9A29A6E-36D1-449D-98FF-FF55F485C20F}" srcOrd="7" destOrd="0" parTransId="{C3F664F1-1670-44AB-B934-40C34F405521}" sibTransId="{EF7C9B77-6497-4335-944D-6D99F0351F02}"/>
    <dgm:cxn modelId="{C6C30BFA-8374-4B45-8A15-34EEF6A2C839}" srcId="{B694349A-7DAA-E344-86FD-A726FFA40D8E}" destId="{0B6D2D3A-0E2E-42F7-B7FA-12D6B3219A71}" srcOrd="1" destOrd="0" parTransId="{E4F8DCC0-5B01-4DBA-8437-9AA6A80CC109}" sibTransId="{D21A1DF6-0656-4D71-815E-DB968C69D33D}"/>
    <dgm:cxn modelId="{386D72F0-03F9-4358-825B-FB0D1A61115F}" type="presParOf" srcId="{701CFBC3-5F03-2042-BECF-52D4F7EFFE9D}" destId="{5E180DDD-FD7D-BC46-9622-966873D0F539}" srcOrd="0" destOrd="0" presId="urn:microsoft.com/office/officeart/2005/8/layout/radial1"/>
    <dgm:cxn modelId="{01FCAB03-9F9E-458B-A347-D9BDF0D63F13}" type="presParOf" srcId="{701CFBC3-5F03-2042-BECF-52D4F7EFFE9D}" destId="{1F069247-5649-4308-B395-3D5B407DB86D}" srcOrd="1" destOrd="0" presId="urn:microsoft.com/office/officeart/2005/8/layout/radial1"/>
    <dgm:cxn modelId="{47AD9AE0-740C-4233-90B0-7D3F8C5B1398}" type="presParOf" srcId="{1F069247-5649-4308-B395-3D5B407DB86D}" destId="{0D358CBF-90CB-4E94-ABD9-672A861BD8F4}" srcOrd="0" destOrd="0" presId="urn:microsoft.com/office/officeart/2005/8/layout/radial1"/>
    <dgm:cxn modelId="{DAFE77C4-5453-42DE-9103-911FF4DA9422}" type="presParOf" srcId="{701CFBC3-5F03-2042-BECF-52D4F7EFFE9D}" destId="{2B7700A7-8BD9-4007-A0BC-390DBCFD9759}" srcOrd="2" destOrd="0" presId="urn:microsoft.com/office/officeart/2005/8/layout/radial1"/>
    <dgm:cxn modelId="{3BB0AA08-5E53-4763-8A5B-AACDE132EC57}" type="presParOf" srcId="{701CFBC3-5F03-2042-BECF-52D4F7EFFE9D}" destId="{FAB68C68-D066-4E6C-9722-CB32BBFCFFB8}" srcOrd="3" destOrd="0" presId="urn:microsoft.com/office/officeart/2005/8/layout/radial1"/>
    <dgm:cxn modelId="{B32270B7-F677-4B68-B32C-6E86E097F3D8}" type="presParOf" srcId="{FAB68C68-D066-4E6C-9722-CB32BBFCFFB8}" destId="{AF9A3077-A571-4BE7-B255-C95041570162}" srcOrd="0" destOrd="0" presId="urn:microsoft.com/office/officeart/2005/8/layout/radial1"/>
    <dgm:cxn modelId="{EB214A43-2B96-4301-8164-62B3DA2E4DAD}" type="presParOf" srcId="{701CFBC3-5F03-2042-BECF-52D4F7EFFE9D}" destId="{C171E9C0-2780-479C-B32C-BAD727EF4EC7}" srcOrd="4" destOrd="0" presId="urn:microsoft.com/office/officeart/2005/8/layout/radial1"/>
    <dgm:cxn modelId="{7AE51706-EC46-4BE0-8DE8-A97440184E5A}" type="presParOf" srcId="{701CFBC3-5F03-2042-BECF-52D4F7EFFE9D}" destId="{99F68D91-5FC1-44C7-86D0-8D8CD27278DC}" srcOrd="5" destOrd="0" presId="urn:microsoft.com/office/officeart/2005/8/layout/radial1"/>
    <dgm:cxn modelId="{829362B5-A40E-40C4-8BFE-311B84883556}" type="presParOf" srcId="{99F68D91-5FC1-44C7-86D0-8D8CD27278DC}" destId="{A2F12444-DC8F-4C91-9F7F-BFF99330F7AB}" srcOrd="0" destOrd="0" presId="urn:microsoft.com/office/officeart/2005/8/layout/radial1"/>
    <dgm:cxn modelId="{1505AF17-B4D8-4AF4-978F-AE70FA0B4181}" type="presParOf" srcId="{701CFBC3-5F03-2042-BECF-52D4F7EFFE9D}" destId="{64449D71-AA5F-4C41-A78F-E99E736DE835}" srcOrd="6" destOrd="0" presId="urn:microsoft.com/office/officeart/2005/8/layout/radial1"/>
    <dgm:cxn modelId="{00210133-F8A1-4A0C-AC1D-7430E8E49B50}" type="presParOf" srcId="{701CFBC3-5F03-2042-BECF-52D4F7EFFE9D}" destId="{76DDD374-C066-B541-8058-28F14554FD77}" srcOrd="7" destOrd="0" presId="urn:microsoft.com/office/officeart/2005/8/layout/radial1"/>
    <dgm:cxn modelId="{04D784F3-4A09-4E5B-8C69-9295C998C5DC}" type="presParOf" srcId="{76DDD374-C066-B541-8058-28F14554FD77}" destId="{598FE95C-61D3-BC45-96E9-8832A9E0B525}" srcOrd="0" destOrd="0" presId="urn:microsoft.com/office/officeart/2005/8/layout/radial1"/>
    <dgm:cxn modelId="{A7A13A63-1FB2-4CAC-A7A4-7C48B5EA880F}" type="presParOf" srcId="{701CFBC3-5F03-2042-BECF-52D4F7EFFE9D}" destId="{BCCF9CCA-5032-ED4E-B2A7-6745D33A7EFD}" srcOrd="8" destOrd="0" presId="urn:microsoft.com/office/officeart/2005/8/layout/radial1"/>
    <dgm:cxn modelId="{E192BD81-B44F-4187-A6C6-AE72A18A5D77}" type="presParOf" srcId="{701CFBC3-5F03-2042-BECF-52D4F7EFFE9D}" destId="{7023D5F2-3E3F-47D5-82E0-A2AC98F393C2}" srcOrd="9" destOrd="0" presId="urn:microsoft.com/office/officeart/2005/8/layout/radial1"/>
    <dgm:cxn modelId="{F73DD989-0673-49C4-B08D-92F2FC42B839}" type="presParOf" srcId="{7023D5F2-3E3F-47D5-82E0-A2AC98F393C2}" destId="{2778E4DA-CE6A-4912-8593-65001D9541F1}" srcOrd="0" destOrd="0" presId="urn:microsoft.com/office/officeart/2005/8/layout/radial1"/>
    <dgm:cxn modelId="{37C6A4C5-5613-4325-A6CB-F40DE302EC57}" type="presParOf" srcId="{701CFBC3-5F03-2042-BECF-52D4F7EFFE9D}" destId="{E56A14C7-41DB-4AB2-808A-83F683016DFE}" srcOrd="10" destOrd="0" presId="urn:microsoft.com/office/officeart/2005/8/layout/radial1"/>
    <dgm:cxn modelId="{42D9EC95-C856-4588-9CD5-38592DBC68B7}" type="presParOf" srcId="{701CFBC3-5F03-2042-BECF-52D4F7EFFE9D}" destId="{076DD135-1063-6C48-BC09-8066EEC59EEB}" srcOrd="11" destOrd="0" presId="urn:microsoft.com/office/officeart/2005/8/layout/radial1"/>
    <dgm:cxn modelId="{DB66D0C1-622C-426C-AAA2-A67E7772C5D9}" type="presParOf" srcId="{076DD135-1063-6C48-BC09-8066EEC59EEB}" destId="{43AF3409-88B1-564B-B945-7E866C9156A6}" srcOrd="0" destOrd="0" presId="urn:microsoft.com/office/officeart/2005/8/layout/radial1"/>
    <dgm:cxn modelId="{DC6F2302-B2E0-44CB-ACA0-470A8DC12EDC}" type="presParOf" srcId="{701CFBC3-5F03-2042-BECF-52D4F7EFFE9D}" destId="{8FDBB0B2-D505-A048-A5D0-B699F4D5E5DF}" srcOrd="12" destOrd="0" presId="urn:microsoft.com/office/officeart/2005/8/layout/radial1"/>
    <dgm:cxn modelId="{5571F58F-101C-417A-8982-8F65769C5B73}" type="presParOf" srcId="{701CFBC3-5F03-2042-BECF-52D4F7EFFE9D}" destId="{8F8B29D7-48A6-4791-92BE-36C6A147A19F}" srcOrd="13" destOrd="0" presId="urn:microsoft.com/office/officeart/2005/8/layout/radial1"/>
    <dgm:cxn modelId="{1FFFCA74-9254-4BFC-BCAD-26ECBA6B6E62}" type="presParOf" srcId="{8F8B29D7-48A6-4791-92BE-36C6A147A19F}" destId="{7397BA63-B895-43C6-A9C7-4B61E6526173}" srcOrd="0" destOrd="0" presId="urn:microsoft.com/office/officeart/2005/8/layout/radial1"/>
    <dgm:cxn modelId="{45E1E86E-C106-45A6-A685-1F63CAFCB047}" type="presParOf" srcId="{701CFBC3-5F03-2042-BECF-52D4F7EFFE9D}" destId="{3D32EF4D-FA9A-4C24-B338-FDB90C196292}" srcOrd="14" destOrd="0" presId="urn:microsoft.com/office/officeart/2005/8/layout/radial1"/>
    <dgm:cxn modelId="{80EB458F-C38F-46AB-8D27-3891112A5B53}" type="presParOf" srcId="{701CFBC3-5F03-2042-BECF-52D4F7EFFE9D}" destId="{E7658BAF-4142-4AD8-B9B8-8AB76EECB83E}" srcOrd="15" destOrd="0" presId="urn:microsoft.com/office/officeart/2005/8/layout/radial1"/>
    <dgm:cxn modelId="{5461D41D-8F20-4260-AC76-42C8E0E7B200}" type="presParOf" srcId="{E7658BAF-4142-4AD8-B9B8-8AB76EECB83E}" destId="{6713352F-F32D-4FEF-8060-7D650A0A74DE}" srcOrd="0" destOrd="0" presId="urn:microsoft.com/office/officeart/2005/8/layout/radial1"/>
    <dgm:cxn modelId="{CAE1A4AC-977B-4EB2-985D-DB10AC3D5148}" type="presParOf" srcId="{701CFBC3-5F03-2042-BECF-52D4F7EFFE9D}" destId="{D372F8C0-C3E3-4455-A513-AA82D83FC92D}" srcOrd="16" destOrd="0" presId="urn:microsoft.com/office/officeart/2005/8/layout/radial1"/>
  </dgm:cxnLst>
  <dgm:bg/>
  <dgm:whole>
    <a:ln w="76200"/>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94349A-7DAA-E344-86FD-A726FFA40D8E}" type="doc">
      <dgm:prSet loTypeId="urn:microsoft.com/office/officeart/2005/8/layout/radial1" loCatId="" qsTypeId="urn:microsoft.com/office/officeart/2005/8/quickstyle/simple4" qsCatId="simple" csTypeId="urn:microsoft.com/office/officeart/2005/8/colors/colorful1" csCatId="colorful" phldr="1"/>
      <dgm:spPr/>
      <dgm:t>
        <a:bodyPr/>
        <a:lstStyle/>
        <a:p>
          <a:endParaRPr lang="pt-PT"/>
        </a:p>
      </dgm:t>
    </dgm:pt>
    <dgm:pt modelId="{536F51E8-2C30-3B4A-A68D-0D70F50113B2}">
      <dgm:prSet phldrT="[Texto]" custT="1"/>
      <dgm:spPr/>
      <dgm:t>
        <a:bodyPr/>
        <a:lstStyle/>
        <a:p>
          <a:r>
            <a:rPr lang="pt-PT" sz="2200" b="1" dirty="0" err="1">
              <a:latin typeface="Arial" charset="0"/>
              <a:ea typeface="Arial" charset="0"/>
              <a:cs typeface="Arial" charset="0"/>
            </a:rPr>
            <a:t>Restoration</a:t>
          </a:r>
          <a:endParaRPr lang="pt-PT" sz="2200" b="1" dirty="0">
            <a:latin typeface="Arial" charset="0"/>
            <a:ea typeface="Arial" charset="0"/>
            <a:cs typeface="Arial" charset="0"/>
          </a:endParaRPr>
        </a:p>
      </dgm:t>
    </dgm:pt>
    <dgm:pt modelId="{9009372E-0D24-3048-83F8-7DFEB67AC66F}" type="parTrans" cxnId="{43B32AF3-A50D-5E4C-AFCE-F2B8A862DE51}">
      <dgm:prSet/>
      <dgm:spPr/>
      <dgm:t>
        <a:bodyPr/>
        <a:lstStyle/>
        <a:p>
          <a:endParaRPr lang="pt-PT" sz="1800">
            <a:latin typeface="Arial" charset="0"/>
            <a:ea typeface="Arial" charset="0"/>
            <a:cs typeface="Arial" charset="0"/>
          </a:endParaRPr>
        </a:p>
      </dgm:t>
    </dgm:pt>
    <dgm:pt modelId="{D976EF78-133A-B446-B7FA-E36957AB4EA6}" type="sibTrans" cxnId="{43B32AF3-A50D-5E4C-AFCE-F2B8A862DE51}">
      <dgm:prSet/>
      <dgm:spPr/>
      <dgm:t>
        <a:bodyPr/>
        <a:lstStyle/>
        <a:p>
          <a:endParaRPr lang="pt-PT" sz="1800">
            <a:latin typeface="Arial" charset="0"/>
            <a:ea typeface="Arial" charset="0"/>
            <a:cs typeface="Arial" charset="0"/>
          </a:endParaRPr>
        </a:p>
      </dgm:t>
    </dgm:pt>
    <dgm:pt modelId="{F8EB035E-EC0E-3F4F-B73A-ADBA5680041D}">
      <dgm:prSet custT="1">
        <dgm:style>
          <a:lnRef idx="1">
            <a:schemeClr val="accent2"/>
          </a:lnRef>
          <a:fillRef idx="2">
            <a:schemeClr val="accent2"/>
          </a:fillRef>
          <a:effectRef idx="1">
            <a:schemeClr val="accent2"/>
          </a:effectRef>
          <a:fontRef idx="minor">
            <a:schemeClr val="dk1"/>
          </a:fontRef>
        </dgm:style>
      </dgm:prSet>
      <dgm:spPr/>
      <dgm:t>
        <a:bodyPr/>
        <a:lstStyle/>
        <a:p>
          <a:r>
            <a:rPr lang="pt-PT" sz="1800" dirty="0" err="1">
              <a:latin typeface="Arial" charset="0"/>
              <a:ea typeface="Arial" charset="0"/>
              <a:cs typeface="Arial" charset="0"/>
            </a:rPr>
            <a:t>Birds</a:t>
          </a:r>
          <a:endParaRPr lang="pt-PT" sz="1800" dirty="0">
            <a:latin typeface="Arial" charset="0"/>
            <a:ea typeface="Arial" charset="0"/>
            <a:cs typeface="Arial" charset="0"/>
          </a:endParaRPr>
        </a:p>
        <a:p>
          <a:r>
            <a:rPr lang="pt-PT" sz="1800" dirty="0" err="1">
              <a:latin typeface="Arial" charset="0"/>
              <a:ea typeface="Arial" charset="0"/>
              <a:cs typeface="Arial" charset="0"/>
            </a:rPr>
            <a:t>Directive</a:t>
          </a:r>
          <a:endParaRPr lang="pt-PT" sz="1800" dirty="0">
            <a:latin typeface="Arial" charset="0"/>
            <a:ea typeface="Arial" charset="0"/>
            <a:cs typeface="Arial" charset="0"/>
          </a:endParaRPr>
        </a:p>
      </dgm:t>
    </dgm:pt>
    <dgm:pt modelId="{649B77C4-2059-FE4A-BD12-25F1DFDA10C4}" type="parTrans" cxnId="{E83EF6F3-12E2-1B4B-A556-033349F31379}">
      <dgm:prSet custT="1"/>
      <dgm:spPr/>
      <dgm:t>
        <a:bodyPr/>
        <a:lstStyle/>
        <a:p>
          <a:endParaRPr lang="pt-PT" sz="1800">
            <a:latin typeface="Arial" charset="0"/>
            <a:ea typeface="Arial" charset="0"/>
            <a:cs typeface="Arial" charset="0"/>
          </a:endParaRPr>
        </a:p>
      </dgm:t>
    </dgm:pt>
    <dgm:pt modelId="{729DA2CB-5FF4-0E45-A4D0-339D1AF273C7}" type="sibTrans" cxnId="{E83EF6F3-12E2-1B4B-A556-033349F31379}">
      <dgm:prSet/>
      <dgm:spPr/>
      <dgm:t>
        <a:bodyPr/>
        <a:lstStyle/>
        <a:p>
          <a:endParaRPr lang="pt-PT" sz="1800">
            <a:latin typeface="Arial" charset="0"/>
            <a:ea typeface="Arial" charset="0"/>
            <a:cs typeface="Arial" charset="0"/>
          </a:endParaRPr>
        </a:p>
      </dgm:t>
    </dgm:pt>
    <dgm:pt modelId="{0BF7EACB-F7C8-444B-B4A2-100B0A151C09}">
      <dgm:prSet custT="1">
        <dgm:style>
          <a:lnRef idx="1">
            <a:schemeClr val="accent2"/>
          </a:lnRef>
          <a:fillRef idx="2">
            <a:schemeClr val="accent2"/>
          </a:fillRef>
          <a:effectRef idx="1">
            <a:schemeClr val="accent2"/>
          </a:effectRef>
          <a:fontRef idx="minor">
            <a:schemeClr val="dk1"/>
          </a:fontRef>
        </dgm:style>
      </dgm:prSet>
      <dgm:spPr/>
      <dgm:t>
        <a:bodyPr/>
        <a:lstStyle/>
        <a:p>
          <a:r>
            <a:rPr lang="pt-PT" sz="1800" dirty="0">
              <a:latin typeface="Arial" charset="0"/>
              <a:ea typeface="Arial" charset="0"/>
              <a:cs typeface="Arial" charset="0"/>
            </a:rPr>
            <a:t>Habitats</a:t>
          </a:r>
        </a:p>
        <a:p>
          <a:r>
            <a:rPr lang="pt-PT" sz="1800" dirty="0" err="1">
              <a:latin typeface="Arial" charset="0"/>
              <a:ea typeface="Arial" charset="0"/>
              <a:cs typeface="Arial" charset="0"/>
            </a:rPr>
            <a:t>Directive</a:t>
          </a:r>
          <a:endParaRPr lang="pt-PT" sz="1800" dirty="0">
            <a:latin typeface="Arial" charset="0"/>
            <a:ea typeface="Arial" charset="0"/>
            <a:cs typeface="Arial" charset="0"/>
          </a:endParaRPr>
        </a:p>
      </dgm:t>
    </dgm:pt>
    <dgm:pt modelId="{191687D6-3FB6-1741-B1E0-56AE9843E255}" type="parTrans" cxnId="{E61075DC-D6F2-5247-8405-874FE0AD02E7}">
      <dgm:prSet custT="1"/>
      <dgm:spPr/>
      <dgm:t>
        <a:bodyPr/>
        <a:lstStyle/>
        <a:p>
          <a:endParaRPr lang="pt-PT" sz="1800">
            <a:latin typeface="Arial" charset="0"/>
            <a:ea typeface="Arial" charset="0"/>
            <a:cs typeface="Arial" charset="0"/>
          </a:endParaRPr>
        </a:p>
      </dgm:t>
    </dgm:pt>
    <dgm:pt modelId="{8F35A5AC-CC3A-804B-8A16-D075DE9EE2E5}" type="sibTrans" cxnId="{E61075DC-D6F2-5247-8405-874FE0AD02E7}">
      <dgm:prSet/>
      <dgm:spPr/>
      <dgm:t>
        <a:bodyPr/>
        <a:lstStyle/>
        <a:p>
          <a:endParaRPr lang="pt-PT" sz="1800">
            <a:latin typeface="Arial" charset="0"/>
            <a:ea typeface="Arial" charset="0"/>
            <a:cs typeface="Arial" charset="0"/>
          </a:endParaRPr>
        </a:p>
      </dgm:t>
    </dgm:pt>
    <dgm:pt modelId="{154693FA-E23E-7946-8B1C-B8FE3B1347B4}">
      <dgm:prSet custT="1">
        <dgm:style>
          <a:lnRef idx="1">
            <a:schemeClr val="accent1"/>
          </a:lnRef>
          <a:fillRef idx="2">
            <a:schemeClr val="accent1"/>
          </a:fillRef>
          <a:effectRef idx="1">
            <a:schemeClr val="accent1"/>
          </a:effectRef>
          <a:fontRef idx="minor">
            <a:schemeClr val="dk1"/>
          </a:fontRef>
        </dgm:style>
      </dgm:prSet>
      <dgm:spPr/>
      <dgm:t>
        <a:bodyPr/>
        <a:lstStyle/>
        <a:p>
          <a:r>
            <a:rPr lang="pt-PT" sz="1800" dirty="0">
              <a:latin typeface="Arial" charset="0"/>
              <a:ea typeface="Arial" charset="0"/>
              <a:cs typeface="Arial" charset="0"/>
            </a:rPr>
            <a:t>Water Framework </a:t>
          </a:r>
          <a:r>
            <a:rPr lang="pt-PT" sz="1800" dirty="0" err="1">
              <a:latin typeface="Arial" charset="0"/>
              <a:ea typeface="Arial" charset="0"/>
              <a:cs typeface="Arial" charset="0"/>
            </a:rPr>
            <a:t>Directive</a:t>
          </a:r>
          <a:endParaRPr lang="pt-PT" sz="1800" dirty="0">
            <a:latin typeface="Arial" charset="0"/>
            <a:ea typeface="Arial" charset="0"/>
            <a:cs typeface="Arial" charset="0"/>
          </a:endParaRPr>
        </a:p>
      </dgm:t>
    </dgm:pt>
    <dgm:pt modelId="{9D30033D-E182-2A40-9585-7B917B8B1884}" type="parTrans" cxnId="{85ECE7D3-E52E-4F43-9C16-66A0471EE7FA}">
      <dgm:prSet custT="1"/>
      <dgm:spPr/>
      <dgm:t>
        <a:bodyPr/>
        <a:lstStyle/>
        <a:p>
          <a:endParaRPr lang="pt-PT" sz="1800">
            <a:latin typeface="Arial" charset="0"/>
            <a:ea typeface="Arial" charset="0"/>
            <a:cs typeface="Arial" charset="0"/>
          </a:endParaRPr>
        </a:p>
      </dgm:t>
    </dgm:pt>
    <dgm:pt modelId="{C6156D30-906C-7B47-8BB5-0CD84CB70D37}" type="sibTrans" cxnId="{85ECE7D3-E52E-4F43-9C16-66A0471EE7FA}">
      <dgm:prSet/>
      <dgm:spPr/>
      <dgm:t>
        <a:bodyPr/>
        <a:lstStyle/>
        <a:p>
          <a:endParaRPr lang="pt-PT" sz="1800">
            <a:latin typeface="Arial" charset="0"/>
            <a:ea typeface="Arial" charset="0"/>
            <a:cs typeface="Arial" charset="0"/>
          </a:endParaRPr>
        </a:p>
      </dgm:t>
    </dgm:pt>
    <dgm:pt modelId="{80EAFF53-BE0D-4694-847F-3DFF83B1AC55}">
      <dgm:prSet custT="1"/>
      <dgm:spPr>
        <a:ln w="76200"/>
      </dgm:spPr>
      <dgm:t>
        <a:bodyPr/>
        <a:lstStyle/>
        <a:p>
          <a:r>
            <a:rPr lang="en-GB" sz="1800" dirty="0"/>
            <a:t>Rural Development Programmes</a:t>
          </a:r>
        </a:p>
      </dgm:t>
    </dgm:pt>
    <dgm:pt modelId="{F1047464-5BA1-49C4-81AE-64CDA38033FE}" type="parTrans" cxnId="{CBC61EAD-7DB5-40A9-BE35-31C6EBDACAD3}">
      <dgm:prSet custT="1"/>
      <dgm:spPr/>
      <dgm:t>
        <a:bodyPr/>
        <a:lstStyle/>
        <a:p>
          <a:endParaRPr lang="en-GB" sz="1800"/>
        </a:p>
      </dgm:t>
    </dgm:pt>
    <dgm:pt modelId="{53DCB48D-DD7E-4738-8075-F1753BCB2672}" type="sibTrans" cxnId="{CBC61EAD-7DB5-40A9-BE35-31C6EBDACAD3}">
      <dgm:prSet/>
      <dgm:spPr/>
      <dgm:t>
        <a:bodyPr/>
        <a:lstStyle/>
        <a:p>
          <a:endParaRPr lang="en-GB" sz="1800"/>
        </a:p>
      </dgm:t>
    </dgm:pt>
    <dgm:pt modelId="{8BD733A8-66E1-4F18-B22C-964662CC46B4}">
      <dgm:prSet custT="1">
        <dgm:style>
          <a:lnRef idx="1">
            <a:schemeClr val="accent6"/>
          </a:lnRef>
          <a:fillRef idx="2">
            <a:schemeClr val="accent6"/>
          </a:fillRef>
          <a:effectRef idx="1">
            <a:schemeClr val="accent6"/>
          </a:effectRef>
          <a:fontRef idx="minor">
            <a:schemeClr val="dk1"/>
          </a:fontRef>
        </dgm:style>
      </dgm:prSet>
      <dgm:spPr/>
      <dgm:t>
        <a:bodyPr/>
        <a:lstStyle/>
        <a:p>
          <a:r>
            <a:rPr lang="en-GB" sz="1800" dirty="0"/>
            <a:t>Climate Change Adaptation Policy </a:t>
          </a:r>
        </a:p>
      </dgm:t>
    </dgm:pt>
    <dgm:pt modelId="{E9A7E8D7-E780-4FF7-B6A8-A5CB9DD65777}" type="parTrans" cxnId="{E32B0788-D0BE-47F2-928A-BA7669472155}">
      <dgm:prSet custT="1"/>
      <dgm:spPr/>
      <dgm:t>
        <a:bodyPr/>
        <a:lstStyle/>
        <a:p>
          <a:endParaRPr lang="en-GB" sz="1800"/>
        </a:p>
      </dgm:t>
    </dgm:pt>
    <dgm:pt modelId="{B7AB0B31-E591-4703-BF83-02A09A6CCD8C}" type="sibTrans" cxnId="{E32B0788-D0BE-47F2-928A-BA7669472155}">
      <dgm:prSet/>
      <dgm:spPr/>
      <dgm:t>
        <a:bodyPr/>
        <a:lstStyle/>
        <a:p>
          <a:endParaRPr lang="en-GB" sz="1800"/>
        </a:p>
      </dgm:t>
    </dgm:pt>
    <dgm:pt modelId="{806FC465-B1CF-41F9-A47D-261B89C76455}">
      <dgm:prSet custT="1">
        <dgm:style>
          <a:lnRef idx="1">
            <a:schemeClr val="accent3"/>
          </a:lnRef>
          <a:fillRef idx="3">
            <a:schemeClr val="accent3"/>
          </a:fillRef>
          <a:effectRef idx="2">
            <a:schemeClr val="accent3"/>
          </a:effectRef>
          <a:fontRef idx="minor">
            <a:schemeClr val="lt1"/>
          </a:fontRef>
        </dgm:style>
      </dgm:prSet>
      <dgm:spPr>
        <a:ln w="76200">
          <a:noFill/>
        </a:ln>
      </dgm:spPr>
      <dgm:t>
        <a:bodyPr/>
        <a:lstStyle/>
        <a:p>
          <a:r>
            <a:rPr lang="en-GB" sz="1800" dirty="0"/>
            <a:t>Land Use Planning Policies </a:t>
          </a:r>
        </a:p>
      </dgm:t>
    </dgm:pt>
    <dgm:pt modelId="{8AE430DF-64EE-43A2-9150-98B3F94AEEBD}" type="parTrans" cxnId="{B0FF949E-6B43-45CC-A4C2-C24B01732BD7}">
      <dgm:prSet custT="1"/>
      <dgm:spPr/>
      <dgm:t>
        <a:bodyPr/>
        <a:lstStyle/>
        <a:p>
          <a:endParaRPr lang="en-GB" sz="1800"/>
        </a:p>
      </dgm:t>
    </dgm:pt>
    <dgm:pt modelId="{D11F9326-3CCE-4AA6-BE6F-B153396F9BB7}" type="sibTrans" cxnId="{B0FF949E-6B43-45CC-A4C2-C24B01732BD7}">
      <dgm:prSet/>
      <dgm:spPr/>
      <dgm:t>
        <a:bodyPr/>
        <a:lstStyle/>
        <a:p>
          <a:endParaRPr lang="en-GB" sz="1800"/>
        </a:p>
      </dgm:t>
    </dgm:pt>
    <dgm:pt modelId="{0B6D2D3A-0E2E-42F7-B7FA-12D6B3219A71}">
      <dgm:prSet phldrT="[Texto]" custScaleX="174285" custScaleY="102346" custRadScaleRad="113620" custRadScaleInc="35637"/>
      <dgm:spPr/>
      <dgm:t>
        <a:bodyPr/>
        <a:lstStyle/>
        <a:p>
          <a:endParaRPr lang="en-GB"/>
        </a:p>
      </dgm:t>
    </dgm:pt>
    <dgm:pt modelId="{E4F8DCC0-5B01-4DBA-8437-9AA6A80CC109}" type="parTrans" cxnId="{C6C30BFA-8374-4B45-8A15-34EEF6A2C839}">
      <dgm:prSet/>
      <dgm:spPr/>
      <dgm:t>
        <a:bodyPr/>
        <a:lstStyle/>
        <a:p>
          <a:endParaRPr lang="en-GB" sz="1800"/>
        </a:p>
      </dgm:t>
    </dgm:pt>
    <dgm:pt modelId="{D21A1DF6-0656-4D71-815E-DB968C69D33D}" type="sibTrans" cxnId="{C6C30BFA-8374-4B45-8A15-34EEF6A2C839}">
      <dgm:prSet/>
      <dgm:spPr/>
      <dgm:t>
        <a:bodyPr/>
        <a:lstStyle/>
        <a:p>
          <a:endParaRPr lang="en-GB" sz="1800"/>
        </a:p>
      </dgm:t>
    </dgm:pt>
    <dgm:pt modelId="{990FE603-9744-443C-BD97-314790F499F7}">
      <dgm:prSet custT="1">
        <dgm:style>
          <a:lnRef idx="0">
            <a:schemeClr val="accent2"/>
          </a:lnRef>
          <a:fillRef idx="3">
            <a:schemeClr val="accent2"/>
          </a:fillRef>
          <a:effectRef idx="3">
            <a:schemeClr val="accent2"/>
          </a:effectRef>
          <a:fontRef idx="minor">
            <a:schemeClr val="lt1"/>
          </a:fontRef>
        </dgm:style>
      </dgm:prSet>
      <dgm:spPr/>
      <dgm:t>
        <a:bodyPr/>
        <a:lstStyle/>
        <a:p>
          <a:r>
            <a:rPr lang="pt-PT" sz="1800" dirty="0" err="1"/>
            <a:t>Floods</a:t>
          </a:r>
          <a:endParaRPr lang="pt-PT" sz="1800" dirty="0"/>
        </a:p>
        <a:p>
          <a:r>
            <a:rPr lang="en-GB" sz="1800" dirty="0"/>
            <a:t>Directive</a:t>
          </a:r>
        </a:p>
      </dgm:t>
    </dgm:pt>
    <dgm:pt modelId="{391731A2-1D47-4198-A2B6-669E9483C8C6}" type="parTrans" cxnId="{A7F4C22B-8BF5-4542-9790-E10EFCD44FF8}">
      <dgm:prSet custT="1"/>
      <dgm:spPr/>
      <dgm:t>
        <a:bodyPr/>
        <a:lstStyle/>
        <a:p>
          <a:endParaRPr lang="en-GB" sz="1800"/>
        </a:p>
      </dgm:t>
    </dgm:pt>
    <dgm:pt modelId="{E52D6787-37EB-4B75-B635-1F64F50B0699}" type="sibTrans" cxnId="{A7F4C22B-8BF5-4542-9790-E10EFCD44FF8}">
      <dgm:prSet/>
      <dgm:spPr/>
      <dgm:t>
        <a:bodyPr/>
        <a:lstStyle/>
        <a:p>
          <a:endParaRPr lang="en-GB" sz="1800"/>
        </a:p>
      </dgm:t>
    </dgm:pt>
    <dgm:pt modelId="{7A8902E3-FD8E-4954-AF43-F750D4EA9837}">
      <dgm:prSet>
        <dgm:style>
          <a:lnRef idx="1">
            <a:schemeClr val="accent2"/>
          </a:lnRef>
          <a:fillRef idx="3">
            <a:schemeClr val="accent2"/>
          </a:fillRef>
          <a:effectRef idx="2">
            <a:schemeClr val="accent2"/>
          </a:effectRef>
          <a:fontRef idx="minor">
            <a:schemeClr val="lt1"/>
          </a:fontRef>
        </dgm:style>
      </dgm:prSet>
      <dgm:spPr>
        <a:ln w="76200">
          <a:solidFill>
            <a:schemeClr val="accent3"/>
          </a:solidFill>
        </a:ln>
      </dgm:spPr>
      <dgm:t>
        <a:bodyPr/>
        <a:lstStyle/>
        <a:p>
          <a:r>
            <a:rPr lang="pt-PT" dirty="0"/>
            <a:t>Nitrates </a:t>
          </a:r>
          <a:r>
            <a:rPr lang="pt-PT" dirty="0" err="1"/>
            <a:t>Directive</a:t>
          </a:r>
          <a:endParaRPr lang="en-GB" dirty="0"/>
        </a:p>
      </dgm:t>
    </dgm:pt>
    <dgm:pt modelId="{92404A7B-25FD-4EC1-82E3-41541B1C3A7F}" type="parTrans" cxnId="{957DE129-85A0-47B3-90B2-848F9BB54570}">
      <dgm:prSet/>
      <dgm:spPr/>
      <dgm:t>
        <a:bodyPr/>
        <a:lstStyle/>
        <a:p>
          <a:endParaRPr lang="en-GB"/>
        </a:p>
      </dgm:t>
    </dgm:pt>
    <dgm:pt modelId="{514506AD-CB5B-4968-9D55-2267C33F0566}" type="sibTrans" cxnId="{957DE129-85A0-47B3-90B2-848F9BB54570}">
      <dgm:prSet/>
      <dgm:spPr/>
      <dgm:t>
        <a:bodyPr/>
        <a:lstStyle/>
        <a:p>
          <a:endParaRPr lang="en-GB"/>
        </a:p>
      </dgm:t>
    </dgm:pt>
    <dgm:pt modelId="{753440BF-987A-4272-B91F-961F5CE00804}">
      <dgm:prSet custT="1"/>
      <dgm:spPr>
        <a:ln w="76200">
          <a:solidFill>
            <a:schemeClr val="accent3"/>
          </a:solidFill>
        </a:ln>
      </dgm:spPr>
      <dgm:t>
        <a:bodyPr/>
        <a:lstStyle/>
        <a:p>
          <a:r>
            <a:rPr lang="pt-PT" sz="1900" b="0" cap="none" spc="0" dirty="0" err="1">
              <a:ln w="0"/>
              <a:solidFill>
                <a:schemeClr val="tx1"/>
              </a:solidFill>
              <a:effectLst>
                <a:outerShdw blurRad="38100" dist="19050" dir="2700000" algn="tl" rotWithShape="0">
                  <a:schemeClr val="dk1">
                    <a:alpha val="40000"/>
                  </a:schemeClr>
                </a:outerShdw>
              </a:effectLst>
            </a:rPr>
            <a:t>Groundwater</a:t>
          </a:r>
          <a:r>
            <a:rPr lang="pt-PT" sz="1300" b="0" cap="none" spc="0" dirty="0">
              <a:ln w="0"/>
              <a:solidFill>
                <a:schemeClr val="tx1"/>
              </a:solidFill>
              <a:effectLst>
                <a:outerShdw blurRad="38100" dist="19050" dir="2700000" algn="tl" rotWithShape="0">
                  <a:schemeClr val="dk1">
                    <a:alpha val="40000"/>
                  </a:schemeClr>
                </a:outerShdw>
              </a:effectLst>
            </a:rPr>
            <a:t> </a:t>
          </a:r>
          <a:r>
            <a:rPr lang="pt-PT" sz="1900" b="0" cap="none" spc="0" dirty="0" err="1">
              <a:ln w="0"/>
              <a:solidFill>
                <a:schemeClr val="tx1"/>
              </a:solidFill>
              <a:effectLst>
                <a:outerShdw blurRad="38100" dist="19050" dir="2700000" algn="tl" rotWithShape="0">
                  <a:schemeClr val="dk1">
                    <a:alpha val="40000"/>
                  </a:schemeClr>
                </a:outerShdw>
              </a:effectLst>
            </a:rPr>
            <a:t>Directive</a:t>
          </a:r>
          <a:endParaRPr lang="en-GB" sz="1900" b="0" cap="none" spc="0" dirty="0">
            <a:ln w="0"/>
            <a:solidFill>
              <a:schemeClr val="tx1"/>
            </a:solidFill>
            <a:effectLst>
              <a:outerShdw blurRad="38100" dist="19050" dir="2700000" algn="tl" rotWithShape="0">
                <a:schemeClr val="dk1">
                  <a:alpha val="40000"/>
                </a:schemeClr>
              </a:outerShdw>
            </a:effectLst>
          </a:endParaRPr>
        </a:p>
      </dgm:t>
    </dgm:pt>
    <dgm:pt modelId="{CAB4796F-D191-43C5-B689-3B0C53632C3C}" type="parTrans" cxnId="{3C4D445D-1AA7-4B9F-AE3D-36ECFF3EF548}">
      <dgm:prSet/>
      <dgm:spPr/>
      <dgm:t>
        <a:bodyPr/>
        <a:lstStyle/>
        <a:p>
          <a:endParaRPr lang="en-GB"/>
        </a:p>
      </dgm:t>
    </dgm:pt>
    <dgm:pt modelId="{B9C947E6-C491-4944-B443-9C8A8BEFBCC2}" type="sibTrans" cxnId="{3C4D445D-1AA7-4B9F-AE3D-36ECFF3EF548}">
      <dgm:prSet/>
      <dgm:spPr/>
      <dgm:t>
        <a:bodyPr/>
        <a:lstStyle/>
        <a:p>
          <a:endParaRPr lang="en-GB"/>
        </a:p>
      </dgm:t>
    </dgm:pt>
    <dgm:pt modelId="{996BF419-046F-40AE-9D37-0ABB604E8917}">
      <dgm:prSet custT="1"/>
      <dgm:spPr>
        <a:ln w="76200">
          <a:solidFill>
            <a:schemeClr val="accent3"/>
          </a:solidFill>
        </a:ln>
      </dgm:spPr>
      <dgm:t>
        <a:bodyPr/>
        <a:lstStyle/>
        <a:p>
          <a:r>
            <a:rPr lang="pt-PT" sz="1900" dirty="0" err="1"/>
            <a:t>Common</a:t>
          </a:r>
          <a:r>
            <a:rPr lang="pt-PT" sz="1900" dirty="0"/>
            <a:t> </a:t>
          </a:r>
          <a:r>
            <a:rPr lang="pt-PT" sz="1900" dirty="0" err="1"/>
            <a:t>Agricultural</a:t>
          </a:r>
          <a:r>
            <a:rPr lang="pt-PT" sz="1900" dirty="0"/>
            <a:t> </a:t>
          </a:r>
          <a:r>
            <a:rPr lang="pt-PT" sz="1900" dirty="0" err="1"/>
            <a:t>Policy</a:t>
          </a:r>
          <a:endParaRPr lang="en-GB" sz="1900" dirty="0"/>
        </a:p>
      </dgm:t>
    </dgm:pt>
    <dgm:pt modelId="{E424C2B7-C4B0-4BA5-A300-F95485F9156E}" type="parTrans" cxnId="{6E7AA2A3-B339-434A-97A6-04CF7450FE0E}">
      <dgm:prSet/>
      <dgm:spPr/>
      <dgm:t>
        <a:bodyPr/>
        <a:lstStyle/>
        <a:p>
          <a:endParaRPr lang="en-GB"/>
        </a:p>
      </dgm:t>
    </dgm:pt>
    <dgm:pt modelId="{39B6F04E-53EA-4635-949E-99B800ED9D1F}" type="sibTrans" cxnId="{6E7AA2A3-B339-434A-97A6-04CF7450FE0E}">
      <dgm:prSet/>
      <dgm:spPr/>
      <dgm:t>
        <a:bodyPr/>
        <a:lstStyle/>
        <a:p>
          <a:endParaRPr lang="en-GB"/>
        </a:p>
      </dgm:t>
    </dgm:pt>
    <dgm:pt modelId="{701CFBC3-5F03-2042-BECF-52D4F7EFFE9D}" type="pres">
      <dgm:prSet presAssocID="{B694349A-7DAA-E344-86FD-A726FFA40D8E}" presName="cycle" presStyleCnt="0">
        <dgm:presLayoutVars>
          <dgm:chMax val="1"/>
          <dgm:dir/>
          <dgm:animLvl val="ctr"/>
          <dgm:resizeHandles val="exact"/>
        </dgm:presLayoutVars>
      </dgm:prSet>
      <dgm:spPr/>
    </dgm:pt>
    <dgm:pt modelId="{5E180DDD-FD7D-BC46-9622-966873D0F539}" type="pres">
      <dgm:prSet presAssocID="{536F51E8-2C30-3B4A-A68D-0D70F50113B2}" presName="centerShape" presStyleLbl="node0" presStyleIdx="0" presStyleCnt="1" custScaleX="324785" custScaleY="146063" custLinFactNeighborX="-845"/>
      <dgm:spPr/>
    </dgm:pt>
    <dgm:pt modelId="{1F069247-5649-4308-B395-3D5B407DB86D}" type="pres">
      <dgm:prSet presAssocID="{8AE430DF-64EE-43A2-9150-98B3F94AEEBD}" presName="Name9" presStyleLbl="parChTrans1D2" presStyleIdx="0" presStyleCnt="10"/>
      <dgm:spPr/>
    </dgm:pt>
    <dgm:pt modelId="{0D358CBF-90CB-4E94-ABD9-672A861BD8F4}" type="pres">
      <dgm:prSet presAssocID="{8AE430DF-64EE-43A2-9150-98B3F94AEEBD}" presName="connTx" presStyleLbl="parChTrans1D2" presStyleIdx="0" presStyleCnt="10"/>
      <dgm:spPr/>
    </dgm:pt>
    <dgm:pt modelId="{2B7700A7-8BD9-4007-A0BC-390DBCFD9759}" type="pres">
      <dgm:prSet presAssocID="{806FC465-B1CF-41F9-A47D-261B89C76455}" presName="node" presStyleLbl="node1" presStyleIdx="0" presStyleCnt="10" custScaleX="228188" custScaleY="107382" custRadScaleRad="158467" custRadScaleInc="332563">
        <dgm:presLayoutVars>
          <dgm:bulletEnabled val="1"/>
        </dgm:presLayoutVars>
      </dgm:prSet>
      <dgm:spPr/>
    </dgm:pt>
    <dgm:pt modelId="{FAB68C68-D066-4E6C-9722-CB32BBFCFFB8}" type="pres">
      <dgm:prSet presAssocID="{F1047464-5BA1-49C4-81AE-64CDA38033FE}" presName="Name9" presStyleLbl="parChTrans1D2" presStyleIdx="1" presStyleCnt="10"/>
      <dgm:spPr/>
    </dgm:pt>
    <dgm:pt modelId="{AF9A3077-A571-4BE7-B255-C95041570162}" type="pres">
      <dgm:prSet presAssocID="{F1047464-5BA1-49C4-81AE-64CDA38033FE}" presName="connTx" presStyleLbl="parChTrans1D2" presStyleIdx="1" presStyleCnt="10"/>
      <dgm:spPr/>
    </dgm:pt>
    <dgm:pt modelId="{C171E9C0-2780-479C-B32C-BAD727EF4EC7}" type="pres">
      <dgm:prSet presAssocID="{80EAFF53-BE0D-4694-847F-3DFF83B1AC55}" presName="node" presStyleLbl="node1" presStyleIdx="1" presStyleCnt="10" custScaleX="251387" custRadScaleRad="183749" custRadScaleInc="261519">
        <dgm:presLayoutVars>
          <dgm:bulletEnabled val="1"/>
        </dgm:presLayoutVars>
      </dgm:prSet>
      <dgm:spPr/>
    </dgm:pt>
    <dgm:pt modelId="{8790DD72-3F1E-4A7F-B163-5774A7DC28A8}" type="pres">
      <dgm:prSet presAssocID="{E9A7E8D7-E780-4FF7-B6A8-A5CB9DD65777}" presName="Name9" presStyleLbl="parChTrans1D2" presStyleIdx="2" presStyleCnt="10"/>
      <dgm:spPr/>
    </dgm:pt>
    <dgm:pt modelId="{59952B1F-4DE6-44D7-8324-88C4D96661F1}" type="pres">
      <dgm:prSet presAssocID="{E9A7E8D7-E780-4FF7-B6A8-A5CB9DD65777}" presName="connTx" presStyleLbl="parChTrans1D2" presStyleIdx="2" presStyleCnt="10"/>
      <dgm:spPr/>
    </dgm:pt>
    <dgm:pt modelId="{A3C8CE87-25D1-40B1-9360-966874D17587}" type="pres">
      <dgm:prSet presAssocID="{8BD733A8-66E1-4F18-B22C-964662CC46B4}" presName="node" presStyleLbl="node1" presStyleIdx="2" presStyleCnt="10" custScaleX="335700" custRadScaleRad="88375" custRadScaleInc="-428659">
        <dgm:presLayoutVars>
          <dgm:bulletEnabled val="1"/>
        </dgm:presLayoutVars>
      </dgm:prSet>
      <dgm:spPr/>
    </dgm:pt>
    <dgm:pt modelId="{76DDD374-C066-B541-8058-28F14554FD77}" type="pres">
      <dgm:prSet presAssocID="{649B77C4-2059-FE4A-BD12-25F1DFDA10C4}" presName="Name9" presStyleLbl="parChTrans1D2" presStyleIdx="3" presStyleCnt="10"/>
      <dgm:spPr/>
    </dgm:pt>
    <dgm:pt modelId="{598FE95C-61D3-BC45-96E9-8832A9E0B525}" type="pres">
      <dgm:prSet presAssocID="{649B77C4-2059-FE4A-BD12-25F1DFDA10C4}" presName="connTx" presStyleLbl="parChTrans1D2" presStyleIdx="3" presStyleCnt="10"/>
      <dgm:spPr/>
    </dgm:pt>
    <dgm:pt modelId="{BCCF9CCA-5032-ED4E-B2A7-6745D33A7EFD}" type="pres">
      <dgm:prSet presAssocID="{F8EB035E-EC0E-3F4F-B73A-ADBA5680041D}" presName="node" presStyleLbl="node1" presStyleIdx="3" presStyleCnt="10" custScaleX="178419" custScaleY="88751" custRadScaleRad="180785" custRadScaleInc="908855">
        <dgm:presLayoutVars>
          <dgm:bulletEnabled val="1"/>
        </dgm:presLayoutVars>
      </dgm:prSet>
      <dgm:spPr/>
    </dgm:pt>
    <dgm:pt modelId="{7023D5F2-3E3F-47D5-82E0-A2AC98F393C2}" type="pres">
      <dgm:prSet presAssocID="{391731A2-1D47-4198-A2B6-669E9483C8C6}" presName="Name9" presStyleLbl="parChTrans1D2" presStyleIdx="4" presStyleCnt="10"/>
      <dgm:spPr/>
    </dgm:pt>
    <dgm:pt modelId="{2778E4DA-CE6A-4912-8593-65001D9541F1}" type="pres">
      <dgm:prSet presAssocID="{391731A2-1D47-4198-A2B6-669E9483C8C6}" presName="connTx" presStyleLbl="parChTrans1D2" presStyleIdx="4" presStyleCnt="10"/>
      <dgm:spPr/>
    </dgm:pt>
    <dgm:pt modelId="{E56A14C7-41DB-4AB2-808A-83F683016DFE}" type="pres">
      <dgm:prSet presAssocID="{990FE603-9744-443C-BD97-314790F499F7}" presName="node" presStyleLbl="node1" presStyleIdx="4" presStyleCnt="10" custScaleX="150297" custScaleY="94668" custRadScaleRad="120232" custRadScaleInc="425888">
        <dgm:presLayoutVars>
          <dgm:bulletEnabled val="1"/>
        </dgm:presLayoutVars>
      </dgm:prSet>
      <dgm:spPr/>
    </dgm:pt>
    <dgm:pt modelId="{1112051D-22A4-504F-A427-55D2459954FF}" type="pres">
      <dgm:prSet presAssocID="{191687D6-3FB6-1741-B1E0-56AE9843E255}" presName="Name9" presStyleLbl="parChTrans1D2" presStyleIdx="5" presStyleCnt="10"/>
      <dgm:spPr/>
    </dgm:pt>
    <dgm:pt modelId="{269BFC99-108F-364F-ACF7-253AA6744F5F}" type="pres">
      <dgm:prSet presAssocID="{191687D6-3FB6-1741-B1E0-56AE9843E255}" presName="connTx" presStyleLbl="parChTrans1D2" presStyleIdx="5" presStyleCnt="10"/>
      <dgm:spPr/>
    </dgm:pt>
    <dgm:pt modelId="{EF19CF3C-DE74-5641-A71D-2FB0E23A9356}" type="pres">
      <dgm:prSet presAssocID="{0BF7EACB-F7C8-444B-B4A2-100B0A151C09}" presName="node" presStyleLbl="node1" presStyleIdx="5" presStyleCnt="10" custScaleX="199800" custScaleY="112056" custRadScaleRad="171872" custRadScaleInc="632284">
        <dgm:presLayoutVars>
          <dgm:bulletEnabled val="1"/>
        </dgm:presLayoutVars>
      </dgm:prSet>
      <dgm:spPr/>
    </dgm:pt>
    <dgm:pt modelId="{076DD135-1063-6C48-BC09-8066EEC59EEB}" type="pres">
      <dgm:prSet presAssocID="{9D30033D-E182-2A40-9585-7B917B8B1884}" presName="Name9" presStyleLbl="parChTrans1D2" presStyleIdx="6" presStyleCnt="10"/>
      <dgm:spPr/>
    </dgm:pt>
    <dgm:pt modelId="{43AF3409-88B1-564B-B945-7E866C9156A6}" type="pres">
      <dgm:prSet presAssocID="{9D30033D-E182-2A40-9585-7B917B8B1884}" presName="connTx" presStyleLbl="parChTrans1D2" presStyleIdx="6" presStyleCnt="10"/>
      <dgm:spPr/>
    </dgm:pt>
    <dgm:pt modelId="{8FDBB0B2-D505-A048-A5D0-B699F4D5E5DF}" type="pres">
      <dgm:prSet presAssocID="{154693FA-E23E-7946-8B1C-B8FE3B1347B4}" presName="node" presStyleLbl="node1" presStyleIdx="6" presStyleCnt="10" custScaleX="262029" custScaleY="106855" custRadScaleRad="168450" custRadScaleInc="205347">
        <dgm:presLayoutVars>
          <dgm:bulletEnabled val="1"/>
        </dgm:presLayoutVars>
      </dgm:prSet>
      <dgm:spPr/>
    </dgm:pt>
    <dgm:pt modelId="{3703A7ED-ED8A-4A18-9152-A4EF739DE820}" type="pres">
      <dgm:prSet presAssocID="{92404A7B-25FD-4EC1-82E3-41541B1C3A7F}" presName="Name9" presStyleLbl="parChTrans1D2" presStyleIdx="7" presStyleCnt="10"/>
      <dgm:spPr/>
    </dgm:pt>
    <dgm:pt modelId="{958B870F-11C0-47AD-A023-803F1FDA3F95}" type="pres">
      <dgm:prSet presAssocID="{92404A7B-25FD-4EC1-82E3-41541B1C3A7F}" presName="connTx" presStyleLbl="parChTrans1D2" presStyleIdx="7" presStyleCnt="10"/>
      <dgm:spPr/>
    </dgm:pt>
    <dgm:pt modelId="{6F1202A5-6551-4B4F-A7D4-85C88FAB2DF4}" type="pres">
      <dgm:prSet presAssocID="{7A8902E3-FD8E-4954-AF43-F750D4EA9837}" presName="node" presStyleLbl="node1" presStyleIdx="7" presStyleCnt="10" custScaleX="158117" custRadScaleRad="95493" custRadScaleInc="-397983">
        <dgm:presLayoutVars>
          <dgm:bulletEnabled val="1"/>
        </dgm:presLayoutVars>
      </dgm:prSet>
      <dgm:spPr/>
    </dgm:pt>
    <dgm:pt modelId="{793E9749-C07F-41AA-92E9-EEE1A997EA46}" type="pres">
      <dgm:prSet presAssocID="{CAB4796F-D191-43C5-B689-3B0C53632C3C}" presName="Name9" presStyleLbl="parChTrans1D2" presStyleIdx="8" presStyleCnt="10"/>
      <dgm:spPr/>
    </dgm:pt>
    <dgm:pt modelId="{DCE9D8B4-8C71-4AEB-A9D2-B748C0B26704}" type="pres">
      <dgm:prSet presAssocID="{CAB4796F-D191-43C5-B689-3B0C53632C3C}" presName="connTx" presStyleLbl="parChTrans1D2" presStyleIdx="8" presStyleCnt="10"/>
      <dgm:spPr/>
    </dgm:pt>
    <dgm:pt modelId="{6E44F5EB-4C99-4418-80FC-06F122793B3E}" type="pres">
      <dgm:prSet presAssocID="{753440BF-987A-4272-B91F-961F5CE00804}" presName="node" presStyleLbl="node1" presStyleIdx="8" presStyleCnt="10" custScaleX="325577" custRadScaleRad="162748" custRadScaleInc="968668">
        <dgm:presLayoutVars>
          <dgm:bulletEnabled val="1"/>
        </dgm:presLayoutVars>
      </dgm:prSet>
      <dgm:spPr/>
    </dgm:pt>
    <dgm:pt modelId="{9D70B12A-488E-4E8B-B4EB-A2E204594F4C}" type="pres">
      <dgm:prSet presAssocID="{E424C2B7-C4B0-4BA5-A300-F95485F9156E}" presName="Name9" presStyleLbl="parChTrans1D2" presStyleIdx="9" presStyleCnt="10"/>
      <dgm:spPr/>
    </dgm:pt>
    <dgm:pt modelId="{3A98888E-FF72-4A10-9B5A-91F5DDCB67FB}" type="pres">
      <dgm:prSet presAssocID="{E424C2B7-C4B0-4BA5-A300-F95485F9156E}" presName="connTx" presStyleLbl="parChTrans1D2" presStyleIdx="9" presStyleCnt="10"/>
      <dgm:spPr/>
    </dgm:pt>
    <dgm:pt modelId="{E786D7A9-734E-4782-9628-C7E9F2A7DB42}" type="pres">
      <dgm:prSet presAssocID="{996BF419-046F-40AE-9D37-0ABB604E8917}" presName="node" presStyleLbl="node1" presStyleIdx="9" presStyleCnt="10" custScaleX="268568" custRadScaleRad="152847" custRadScaleInc="913467">
        <dgm:presLayoutVars>
          <dgm:bulletEnabled val="1"/>
        </dgm:presLayoutVars>
      </dgm:prSet>
      <dgm:spPr/>
    </dgm:pt>
  </dgm:ptLst>
  <dgm:cxnLst>
    <dgm:cxn modelId="{27C89B01-3D48-4EB3-94A6-E3FB38FCC46E}" type="presOf" srcId="{8AE430DF-64EE-43A2-9150-98B3F94AEEBD}" destId="{0D358CBF-90CB-4E94-ABD9-672A861BD8F4}" srcOrd="1" destOrd="0" presId="urn:microsoft.com/office/officeart/2005/8/layout/radial1"/>
    <dgm:cxn modelId="{E76CBD05-5A5E-4B63-BF77-DADAC8629770}" type="presOf" srcId="{8BD733A8-66E1-4F18-B22C-964662CC46B4}" destId="{A3C8CE87-25D1-40B1-9360-966874D17587}" srcOrd="0" destOrd="0" presId="urn:microsoft.com/office/officeart/2005/8/layout/radial1"/>
    <dgm:cxn modelId="{F0452A0B-22E1-4040-88B3-4943869E73F2}" type="presOf" srcId="{CAB4796F-D191-43C5-B689-3B0C53632C3C}" destId="{793E9749-C07F-41AA-92E9-EEE1A997EA46}" srcOrd="0" destOrd="0" presId="urn:microsoft.com/office/officeart/2005/8/layout/radial1"/>
    <dgm:cxn modelId="{ABF6390B-358E-4053-8DA4-029B4832630F}" type="presOf" srcId="{191687D6-3FB6-1741-B1E0-56AE9843E255}" destId="{269BFC99-108F-364F-ACF7-253AA6744F5F}" srcOrd="1" destOrd="0" presId="urn:microsoft.com/office/officeart/2005/8/layout/radial1"/>
    <dgm:cxn modelId="{2EBFDF1A-BFFD-4776-A965-35F801016851}" type="presOf" srcId="{7A8902E3-FD8E-4954-AF43-F750D4EA9837}" destId="{6F1202A5-6551-4B4F-A7D4-85C88FAB2DF4}" srcOrd="0" destOrd="0" presId="urn:microsoft.com/office/officeart/2005/8/layout/radial1"/>
    <dgm:cxn modelId="{5B0EB220-3D93-4F5F-8750-4D1EDBDCDA80}" type="presOf" srcId="{649B77C4-2059-FE4A-BD12-25F1DFDA10C4}" destId="{76DDD374-C066-B541-8058-28F14554FD77}" srcOrd="0" destOrd="0" presId="urn:microsoft.com/office/officeart/2005/8/layout/radial1"/>
    <dgm:cxn modelId="{D1E22F24-AFCA-47A5-B1C8-45592DC60E90}" type="presOf" srcId="{391731A2-1D47-4198-A2B6-669E9483C8C6}" destId="{2778E4DA-CE6A-4912-8593-65001D9541F1}" srcOrd="1" destOrd="0" presId="urn:microsoft.com/office/officeart/2005/8/layout/radial1"/>
    <dgm:cxn modelId="{17F6AB24-7980-45EB-AD1E-BD57A1C6DD1F}" type="presOf" srcId="{0BF7EACB-F7C8-444B-B4A2-100B0A151C09}" destId="{EF19CF3C-DE74-5641-A71D-2FB0E23A9356}" srcOrd="0" destOrd="0" presId="urn:microsoft.com/office/officeart/2005/8/layout/radial1"/>
    <dgm:cxn modelId="{EE2FCC25-7DC7-4F7A-983E-0CE1571142EB}" type="presOf" srcId="{391731A2-1D47-4198-A2B6-669E9483C8C6}" destId="{7023D5F2-3E3F-47D5-82E0-A2AC98F393C2}" srcOrd="0" destOrd="0" presId="urn:microsoft.com/office/officeart/2005/8/layout/radial1"/>
    <dgm:cxn modelId="{957DE129-85A0-47B3-90B2-848F9BB54570}" srcId="{536F51E8-2C30-3B4A-A68D-0D70F50113B2}" destId="{7A8902E3-FD8E-4954-AF43-F750D4EA9837}" srcOrd="7" destOrd="0" parTransId="{92404A7B-25FD-4EC1-82E3-41541B1C3A7F}" sibTransId="{514506AD-CB5B-4968-9D55-2267C33F0566}"/>
    <dgm:cxn modelId="{A7F4C22B-8BF5-4542-9790-E10EFCD44FF8}" srcId="{536F51E8-2C30-3B4A-A68D-0D70F50113B2}" destId="{990FE603-9744-443C-BD97-314790F499F7}" srcOrd="4" destOrd="0" parTransId="{391731A2-1D47-4198-A2B6-669E9483C8C6}" sibTransId="{E52D6787-37EB-4B75-B635-1F64F50B0699}"/>
    <dgm:cxn modelId="{76DDB232-EF2B-4556-A4E6-BB1DAB465E1A}" type="presOf" srcId="{B694349A-7DAA-E344-86FD-A726FFA40D8E}" destId="{701CFBC3-5F03-2042-BECF-52D4F7EFFE9D}" srcOrd="0" destOrd="0" presId="urn:microsoft.com/office/officeart/2005/8/layout/radial1"/>
    <dgm:cxn modelId="{0F68045D-5381-4B3E-BDBA-0C5759904D63}" type="presOf" srcId="{9D30033D-E182-2A40-9585-7B917B8B1884}" destId="{076DD135-1063-6C48-BC09-8066EEC59EEB}" srcOrd="0" destOrd="0" presId="urn:microsoft.com/office/officeart/2005/8/layout/radial1"/>
    <dgm:cxn modelId="{3C4D445D-1AA7-4B9F-AE3D-36ECFF3EF548}" srcId="{536F51E8-2C30-3B4A-A68D-0D70F50113B2}" destId="{753440BF-987A-4272-B91F-961F5CE00804}" srcOrd="8" destOrd="0" parTransId="{CAB4796F-D191-43C5-B689-3B0C53632C3C}" sibTransId="{B9C947E6-C491-4944-B443-9C8A8BEFBCC2}"/>
    <dgm:cxn modelId="{8B5DC869-DF14-46C4-BF7D-D36385709506}" type="presOf" srcId="{F8EB035E-EC0E-3F4F-B73A-ADBA5680041D}" destId="{BCCF9CCA-5032-ED4E-B2A7-6745D33A7EFD}" srcOrd="0" destOrd="0" presId="urn:microsoft.com/office/officeart/2005/8/layout/radial1"/>
    <dgm:cxn modelId="{1A7DBB4D-ECD6-4F8D-AE4A-FB66E2CB8104}" type="presOf" srcId="{E9A7E8D7-E780-4FF7-B6A8-A5CB9DD65777}" destId="{8790DD72-3F1E-4A7F-B163-5774A7DC28A8}" srcOrd="0" destOrd="0" presId="urn:microsoft.com/office/officeart/2005/8/layout/radial1"/>
    <dgm:cxn modelId="{5F8E4C76-096E-4302-BFE8-8BB88057905E}" type="presOf" srcId="{CAB4796F-D191-43C5-B689-3B0C53632C3C}" destId="{DCE9D8B4-8C71-4AEB-A9D2-B748C0B26704}" srcOrd="1" destOrd="0" presId="urn:microsoft.com/office/officeart/2005/8/layout/radial1"/>
    <dgm:cxn modelId="{05A9A658-4C25-4097-A17D-72A412855A30}" type="presOf" srcId="{9D30033D-E182-2A40-9585-7B917B8B1884}" destId="{43AF3409-88B1-564B-B945-7E866C9156A6}" srcOrd="1" destOrd="0" presId="urn:microsoft.com/office/officeart/2005/8/layout/radial1"/>
    <dgm:cxn modelId="{14D46859-8BB7-477A-BF9A-6F2621BABE2D}" type="presOf" srcId="{F1047464-5BA1-49C4-81AE-64CDA38033FE}" destId="{FAB68C68-D066-4E6C-9722-CB32BBFCFFB8}" srcOrd="0" destOrd="0" presId="urn:microsoft.com/office/officeart/2005/8/layout/radial1"/>
    <dgm:cxn modelId="{E5C56F79-E615-489F-B622-DA1FB86D32A8}" type="presOf" srcId="{753440BF-987A-4272-B91F-961F5CE00804}" destId="{6E44F5EB-4C99-4418-80FC-06F122793B3E}" srcOrd="0" destOrd="0" presId="urn:microsoft.com/office/officeart/2005/8/layout/radial1"/>
    <dgm:cxn modelId="{E32B0788-D0BE-47F2-928A-BA7669472155}" srcId="{536F51E8-2C30-3B4A-A68D-0D70F50113B2}" destId="{8BD733A8-66E1-4F18-B22C-964662CC46B4}" srcOrd="2" destOrd="0" parTransId="{E9A7E8D7-E780-4FF7-B6A8-A5CB9DD65777}" sibTransId="{B7AB0B31-E591-4703-BF83-02A09A6CCD8C}"/>
    <dgm:cxn modelId="{83C8C08B-E3D1-400A-958C-C17DDA615BB5}" type="presOf" srcId="{8AE430DF-64EE-43A2-9150-98B3F94AEEBD}" destId="{1F069247-5649-4308-B395-3D5B407DB86D}" srcOrd="0" destOrd="0" presId="urn:microsoft.com/office/officeart/2005/8/layout/radial1"/>
    <dgm:cxn modelId="{23410893-6533-4070-A542-938FB1919BE5}" type="presOf" srcId="{649B77C4-2059-FE4A-BD12-25F1DFDA10C4}" destId="{598FE95C-61D3-BC45-96E9-8832A9E0B525}" srcOrd="1" destOrd="0" presId="urn:microsoft.com/office/officeart/2005/8/layout/radial1"/>
    <dgm:cxn modelId="{FD02BC96-2F32-494E-8677-9AB507B99CF3}" type="presOf" srcId="{E9A7E8D7-E780-4FF7-B6A8-A5CB9DD65777}" destId="{59952B1F-4DE6-44D7-8324-88C4D96661F1}" srcOrd="1" destOrd="0" presId="urn:microsoft.com/office/officeart/2005/8/layout/radial1"/>
    <dgm:cxn modelId="{31314A9A-CB5A-41D7-930E-2F38D8E63113}" type="presOf" srcId="{92404A7B-25FD-4EC1-82E3-41541B1C3A7F}" destId="{3703A7ED-ED8A-4A18-9152-A4EF739DE820}" srcOrd="0" destOrd="0" presId="urn:microsoft.com/office/officeart/2005/8/layout/radial1"/>
    <dgm:cxn modelId="{B0FF949E-6B43-45CC-A4C2-C24B01732BD7}" srcId="{536F51E8-2C30-3B4A-A68D-0D70F50113B2}" destId="{806FC465-B1CF-41F9-A47D-261B89C76455}" srcOrd="0" destOrd="0" parTransId="{8AE430DF-64EE-43A2-9150-98B3F94AEEBD}" sibTransId="{D11F9326-3CCE-4AA6-BE6F-B153396F9BB7}"/>
    <dgm:cxn modelId="{6E7AA2A3-B339-434A-97A6-04CF7450FE0E}" srcId="{536F51E8-2C30-3B4A-A68D-0D70F50113B2}" destId="{996BF419-046F-40AE-9D37-0ABB604E8917}" srcOrd="9" destOrd="0" parTransId="{E424C2B7-C4B0-4BA5-A300-F95485F9156E}" sibTransId="{39B6F04E-53EA-4635-949E-99B800ED9D1F}"/>
    <dgm:cxn modelId="{14B63EA6-FFB3-4F97-B06E-E6BF477D919F}" type="presOf" srcId="{E424C2B7-C4B0-4BA5-A300-F95485F9156E}" destId="{9D70B12A-488E-4E8B-B4EB-A2E204594F4C}" srcOrd="0" destOrd="0" presId="urn:microsoft.com/office/officeart/2005/8/layout/radial1"/>
    <dgm:cxn modelId="{5D2E3DAC-D45A-4543-9AE0-96042D691582}" type="presOf" srcId="{806FC465-B1CF-41F9-A47D-261B89C76455}" destId="{2B7700A7-8BD9-4007-A0BC-390DBCFD9759}" srcOrd="0" destOrd="0" presId="urn:microsoft.com/office/officeart/2005/8/layout/radial1"/>
    <dgm:cxn modelId="{CBC61EAD-7DB5-40A9-BE35-31C6EBDACAD3}" srcId="{536F51E8-2C30-3B4A-A68D-0D70F50113B2}" destId="{80EAFF53-BE0D-4694-847F-3DFF83B1AC55}" srcOrd="1" destOrd="0" parTransId="{F1047464-5BA1-49C4-81AE-64CDA38033FE}" sibTransId="{53DCB48D-DD7E-4738-8075-F1753BCB2672}"/>
    <dgm:cxn modelId="{FE0B26B2-D62D-4772-8989-0B843780823E}" type="presOf" srcId="{536F51E8-2C30-3B4A-A68D-0D70F50113B2}" destId="{5E180DDD-FD7D-BC46-9622-966873D0F539}" srcOrd="0" destOrd="0" presId="urn:microsoft.com/office/officeart/2005/8/layout/radial1"/>
    <dgm:cxn modelId="{011D26BE-B4E5-4D8E-A1E5-B01F5FF8CE72}" type="presOf" srcId="{80EAFF53-BE0D-4694-847F-3DFF83B1AC55}" destId="{C171E9C0-2780-479C-B32C-BAD727EF4EC7}" srcOrd="0" destOrd="0" presId="urn:microsoft.com/office/officeart/2005/8/layout/radial1"/>
    <dgm:cxn modelId="{FFCC5BC4-5E41-4649-A751-A97E4788D4CB}" type="presOf" srcId="{996BF419-046F-40AE-9D37-0ABB604E8917}" destId="{E786D7A9-734E-4782-9628-C7E9F2A7DB42}" srcOrd="0" destOrd="0" presId="urn:microsoft.com/office/officeart/2005/8/layout/radial1"/>
    <dgm:cxn modelId="{8004CFD0-9F65-479C-A238-792548F316C6}" type="presOf" srcId="{154693FA-E23E-7946-8B1C-B8FE3B1347B4}" destId="{8FDBB0B2-D505-A048-A5D0-B699F4D5E5DF}" srcOrd="0" destOrd="0" presId="urn:microsoft.com/office/officeart/2005/8/layout/radial1"/>
    <dgm:cxn modelId="{FC87B2D3-C30F-4148-BF90-877A0D9977FB}" type="presOf" srcId="{92404A7B-25FD-4EC1-82E3-41541B1C3A7F}" destId="{958B870F-11C0-47AD-A023-803F1FDA3F95}" srcOrd="1" destOrd="0" presId="urn:microsoft.com/office/officeart/2005/8/layout/radial1"/>
    <dgm:cxn modelId="{85ECE7D3-E52E-4F43-9C16-66A0471EE7FA}" srcId="{536F51E8-2C30-3B4A-A68D-0D70F50113B2}" destId="{154693FA-E23E-7946-8B1C-B8FE3B1347B4}" srcOrd="6" destOrd="0" parTransId="{9D30033D-E182-2A40-9585-7B917B8B1884}" sibTransId="{C6156D30-906C-7B47-8BB5-0CD84CB70D37}"/>
    <dgm:cxn modelId="{FE3602D5-CE48-4DE3-BC1D-1FE04A50B379}" type="presOf" srcId="{990FE603-9744-443C-BD97-314790F499F7}" destId="{E56A14C7-41DB-4AB2-808A-83F683016DFE}" srcOrd="0" destOrd="0" presId="urn:microsoft.com/office/officeart/2005/8/layout/radial1"/>
    <dgm:cxn modelId="{BCB05FD7-4101-49D4-997D-1B18D4054410}" type="presOf" srcId="{F1047464-5BA1-49C4-81AE-64CDA38033FE}" destId="{AF9A3077-A571-4BE7-B255-C95041570162}" srcOrd="1" destOrd="0" presId="urn:microsoft.com/office/officeart/2005/8/layout/radial1"/>
    <dgm:cxn modelId="{A406DDD8-610A-42B0-A730-787402B27F6A}" type="presOf" srcId="{E424C2B7-C4B0-4BA5-A300-F95485F9156E}" destId="{3A98888E-FF72-4A10-9B5A-91F5DDCB67FB}" srcOrd="1" destOrd="0" presId="urn:microsoft.com/office/officeart/2005/8/layout/radial1"/>
    <dgm:cxn modelId="{E61075DC-D6F2-5247-8405-874FE0AD02E7}" srcId="{536F51E8-2C30-3B4A-A68D-0D70F50113B2}" destId="{0BF7EACB-F7C8-444B-B4A2-100B0A151C09}" srcOrd="5" destOrd="0" parTransId="{191687D6-3FB6-1741-B1E0-56AE9843E255}" sibTransId="{8F35A5AC-CC3A-804B-8A16-D075DE9EE2E5}"/>
    <dgm:cxn modelId="{031909DE-60F7-4696-A127-79F162AC40F7}" type="presOf" srcId="{191687D6-3FB6-1741-B1E0-56AE9843E255}" destId="{1112051D-22A4-504F-A427-55D2459954FF}" srcOrd="0" destOrd="0" presId="urn:microsoft.com/office/officeart/2005/8/layout/radial1"/>
    <dgm:cxn modelId="{43B32AF3-A50D-5E4C-AFCE-F2B8A862DE51}" srcId="{B694349A-7DAA-E344-86FD-A726FFA40D8E}" destId="{536F51E8-2C30-3B4A-A68D-0D70F50113B2}" srcOrd="0" destOrd="0" parTransId="{9009372E-0D24-3048-83F8-7DFEB67AC66F}" sibTransId="{D976EF78-133A-B446-B7FA-E36957AB4EA6}"/>
    <dgm:cxn modelId="{E83EF6F3-12E2-1B4B-A556-033349F31379}" srcId="{536F51E8-2C30-3B4A-A68D-0D70F50113B2}" destId="{F8EB035E-EC0E-3F4F-B73A-ADBA5680041D}" srcOrd="3" destOrd="0" parTransId="{649B77C4-2059-FE4A-BD12-25F1DFDA10C4}" sibTransId="{729DA2CB-5FF4-0E45-A4D0-339D1AF273C7}"/>
    <dgm:cxn modelId="{C6C30BFA-8374-4B45-8A15-34EEF6A2C839}" srcId="{B694349A-7DAA-E344-86FD-A726FFA40D8E}" destId="{0B6D2D3A-0E2E-42F7-B7FA-12D6B3219A71}" srcOrd="1" destOrd="0" parTransId="{E4F8DCC0-5B01-4DBA-8437-9AA6A80CC109}" sibTransId="{D21A1DF6-0656-4D71-815E-DB968C69D33D}"/>
    <dgm:cxn modelId="{386D72F0-03F9-4358-825B-FB0D1A61115F}" type="presParOf" srcId="{701CFBC3-5F03-2042-BECF-52D4F7EFFE9D}" destId="{5E180DDD-FD7D-BC46-9622-966873D0F539}" srcOrd="0" destOrd="0" presId="urn:microsoft.com/office/officeart/2005/8/layout/radial1"/>
    <dgm:cxn modelId="{01FCAB03-9F9E-458B-A347-D9BDF0D63F13}" type="presParOf" srcId="{701CFBC3-5F03-2042-BECF-52D4F7EFFE9D}" destId="{1F069247-5649-4308-B395-3D5B407DB86D}" srcOrd="1" destOrd="0" presId="urn:microsoft.com/office/officeart/2005/8/layout/radial1"/>
    <dgm:cxn modelId="{47AD9AE0-740C-4233-90B0-7D3F8C5B1398}" type="presParOf" srcId="{1F069247-5649-4308-B395-3D5B407DB86D}" destId="{0D358CBF-90CB-4E94-ABD9-672A861BD8F4}" srcOrd="0" destOrd="0" presId="urn:microsoft.com/office/officeart/2005/8/layout/radial1"/>
    <dgm:cxn modelId="{DAFE77C4-5453-42DE-9103-911FF4DA9422}" type="presParOf" srcId="{701CFBC3-5F03-2042-BECF-52D4F7EFFE9D}" destId="{2B7700A7-8BD9-4007-A0BC-390DBCFD9759}" srcOrd="2" destOrd="0" presId="urn:microsoft.com/office/officeart/2005/8/layout/radial1"/>
    <dgm:cxn modelId="{3BB0AA08-5E53-4763-8A5B-AACDE132EC57}" type="presParOf" srcId="{701CFBC3-5F03-2042-BECF-52D4F7EFFE9D}" destId="{FAB68C68-D066-4E6C-9722-CB32BBFCFFB8}" srcOrd="3" destOrd="0" presId="urn:microsoft.com/office/officeart/2005/8/layout/radial1"/>
    <dgm:cxn modelId="{B32270B7-F677-4B68-B32C-6E86E097F3D8}" type="presParOf" srcId="{FAB68C68-D066-4E6C-9722-CB32BBFCFFB8}" destId="{AF9A3077-A571-4BE7-B255-C95041570162}" srcOrd="0" destOrd="0" presId="urn:microsoft.com/office/officeart/2005/8/layout/radial1"/>
    <dgm:cxn modelId="{EB214A43-2B96-4301-8164-62B3DA2E4DAD}" type="presParOf" srcId="{701CFBC3-5F03-2042-BECF-52D4F7EFFE9D}" destId="{C171E9C0-2780-479C-B32C-BAD727EF4EC7}" srcOrd="4" destOrd="0" presId="urn:microsoft.com/office/officeart/2005/8/layout/radial1"/>
    <dgm:cxn modelId="{7AFB1F1C-F4CF-4045-8C2D-71104E8D0DCC}" type="presParOf" srcId="{701CFBC3-5F03-2042-BECF-52D4F7EFFE9D}" destId="{8790DD72-3F1E-4A7F-B163-5774A7DC28A8}" srcOrd="5" destOrd="0" presId="urn:microsoft.com/office/officeart/2005/8/layout/radial1"/>
    <dgm:cxn modelId="{43B9191F-0C72-4AF4-9DEE-07B86DDCFDB1}" type="presParOf" srcId="{8790DD72-3F1E-4A7F-B163-5774A7DC28A8}" destId="{59952B1F-4DE6-44D7-8324-88C4D96661F1}" srcOrd="0" destOrd="0" presId="urn:microsoft.com/office/officeart/2005/8/layout/radial1"/>
    <dgm:cxn modelId="{AE0D5F53-4B15-4D31-BBD0-DD353EC3F381}" type="presParOf" srcId="{701CFBC3-5F03-2042-BECF-52D4F7EFFE9D}" destId="{A3C8CE87-25D1-40B1-9360-966874D17587}" srcOrd="6" destOrd="0" presId="urn:microsoft.com/office/officeart/2005/8/layout/radial1"/>
    <dgm:cxn modelId="{00210133-F8A1-4A0C-AC1D-7430E8E49B50}" type="presParOf" srcId="{701CFBC3-5F03-2042-BECF-52D4F7EFFE9D}" destId="{76DDD374-C066-B541-8058-28F14554FD77}" srcOrd="7" destOrd="0" presId="urn:microsoft.com/office/officeart/2005/8/layout/radial1"/>
    <dgm:cxn modelId="{04D784F3-4A09-4E5B-8C69-9295C998C5DC}" type="presParOf" srcId="{76DDD374-C066-B541-8058-28F14554FD77}" destId="{598FE95C-61D3-BC45-96E9-8832A9E0B525}" srcOrd="0" destOrd="0" presId="urn:microsoft.com/office/officeart/2005/8/layout/radial1"/>
    <dgm:cxn modelId="{A7A13A63-1FB2-4CAC-A7A4-7C48B5EA880F}" type="presParOf" srcId="{701CFBC3-5F03-2042-BECF-52D4F7EFFE9D}" destId="{BCCF9CCA-5032-ED4E-B2A7-6745D33A7EFD}" srcOrd="8" destOrd="0" presId="urn:microsoft.com/office/officeart/2005/8/layout/radial1"/>
    <dgm:cxn modelId="{E192BD81-B44F-4187-A6C6-AE72A18A5D77}" type="presParOf" srcId="{701CFBC3-5F03-2042-BECF-52D4F7EFFE9D}" destId="{7023D5F2-3E3F-47D5-82E0-A2AC98F393C2}" srcOrd="9" destOrd="0" presId="urn:microsoft.com/office/officeart/2005/8/layout/radial1"/>
    <dgm:cxn modelId="{F73DD989-0673-49C4-B08D-92F2FC42B839}" type="presParOf" srcId="{7023D5F2-3E3F-47D5-82E0-A2AC98F393C2}" destId="{2778E4DA-CE6A-4912-8593-65001D9541F1}" srcOrd="0" destOrd="0" presId="urn:microsoft.com/office/officeart/2005/8/layout/radial1"/>
    <dgm:cxn modelId="{37C6A4C5-5613-4325-A6CB-F40DE302EC57}" type="presParOf" srcId="{701CFBC3-5F03-2042-BECF-52D4F7EFFE9D}" destId="{E56A14C7-41DB-4AB2-808A-83F683016DFE}" srcOrd="10" destOrd="0" presId="urn:microsoft.com/office/officeart/2005/8/layout/radial1"/>
    <dgm:cxn modelId="{541454C3-17FD-48AE-A7BC-085DC06F68B4}" type="presParOf" srcId="{701CFBC3-5F03-2042-BECF-52D4F7EFFE9D}" destId="{1112051D-22A4-504F-A427-55D2459954FF}" srcOrd="11" destOrd="0" presId="urn:microsoft.com/office/officeart/2005/8/layout/radial1"/>
    <dgm:cxn modelId="{E499EAAF-7664-4A5D-8361-FD725B820BB7}" type="presParOf" srcId="{1112051D-22A4-504F-A427-55D2459954FF}" destId="{269BFC99-108F-364F-ACF7-253AA6744F5F}" srcOrd="0" destOrd="0" presId="urn:microsoft.com/office/officeart/2005/8/layout/radial1"/>
    <dgm:cxn modelId="{B894C4B7-2E28-45A7-83B9-7684225AAFE0}" type="presParOf" srcId="{701CFBC3-5F03-2042-BECF-52D4F7EFFE9D}" destId="{EF19CF3C-DE74-5641-A71D-2FB0E23A9356}" srcOrd="12" destOrd="0" presId="urn:microsoft.com/office/officeart/2005/8/layout/radial1"/>
    <dgm:cxn modelId="{42D9EC95-C856-4588-9CD5-38592DBC68B7}" type="presParOf" srcId="{701CFBC3-5F03-2042-BECF-52D4F7EFFE9D}" destId="{076DD135-1063-6C48-BC09-8066EEC59EEB}" srcOrd="13" destOrd="0" presId="urn:microsoft.com/office/officeart/2005/8/layout/radial1"/>
    <dgm:cxn modelId="{DB66D0C1-622C-426C-AAA2-A67E7772C5D9}" type="presParOf" srcId="{076DD135-1063-6C48-BC09-8066EEC59EEB}" destId="{43AF3409-88B1-564B-B945-7E866C9156A6}" srcOrd="0" destOrd="0" presId="urn:microsoft.com/office/officeart/2005/8/layout/radial1"/>
    <dgm:cxn modelId="{DC6F2302-B2E0-44CB-ACA0-470A8DC12EDC}" type="presParOf" srcId="{701CFBC3-5F03-2042-BECF-52D4F7EFFE9D}" destId="{8FDBB0B2-D505-A048-A5D0-B699F4D5E5DF}" srcOrd="14" destOrd="0" presId="urn:microsoft.com/office/officeart/2005/8/layout/radial1"/>
    <dgm:cxn modelId="{F7C1952A-0EFE-45EF-9128-8DFB1DFE28C6}" type="presParOf" srcId="{701CFBC3-5F03-2042-BECF-52D4F7EFFE9D}" destId="{3703A7ED-ED8A-4A18-9152-A4EF739DE820}" srcOrd="15" destOrd="0" presId="urn:microsoft.com/office/officeart/2005/8/layout/radial1"/>
    <dgm:cxn modelId="{A9DC31B2-A7CF-4C69-804B-2521C6D16673}" type="presParOf" srcId="{3703A7ED-ED8A-4A18-9152-A4EF739DE820}" destId="{958B870F-11C0-47AD-A023-803F1FDA3F95}" srcOrd="0" destOrd="0" presId="urn:microsoft.com/office/officeart/2005/8/layout/radial1"/>
    <dgm:cxn modelId="{B5C6A1CE-FF8C-48EE-917C-38298C66F59F}" type="presParOf" srcId="{701CFBC3-5F03-2042-BECF-52D4F7EFFE9D}" destId="{6F1202A5-6551-4B4F-A7D4-85C88FAB2DF4}" srcOrd="16" destOrd="0" presId="urn:microsoft.com/office/officeart/2005/8/layout/radial1"/>
    <dgm:cxn modelId="{E6077BC5-4E55-48ED-BCA6-427FDC77677B}" type="presParOf" srcId="{701CFBC3-5F03-2042-BECF-52D4F7EFFE9D}" destId="{793E9749-C07F-41AA-92E9-EEE1A997EA46}" srcOrd="17" destOrd="0" presId="urn:microsoft.com/office/officeart/2005/8/layout/radial1"/>
    <dgm:cxn modelId="{A4173425-23CE-43EE-AF70-7E5D44788913}" type="presParOf" srcId="{793E9749-C07F-41AA-92E9-EEE1A997EA46}" destId="{DCE9D8B4-8C71-4AEB-A9D2-B748C0B26704}" srcOrd="0" destOrd="0" presId="urn:microsoft.com/office/officeart/2005/8/layout/radial1"/>
    <dgm:cxn modelId="{01B6E1C3-F6B0-49B4-86AB-7C2E090B3B70}" type="presParOf" srcId="{701CFBC3-5F03-2042-BECF-52D4F7EFFE9D}" destId="{6E44F5EB-4C99-4418-80FC-06F122793B3E}" srcOrd="18" destOrd="0" presId="urn:microsoft.com/office/officeart/2005/8/layout/radial1"/>
    <dgm:cxn modelId="{278E7CB0-199B-437E-9F4F-97AEF97816F4}" type="presParOf" srcId="{701CFBC3-5F03-2042-BECF-52D4F7EFFE9D}" destId="{9D70B12A-488E-4E8B-B4EB-A2E204594F4C}" srcOrd="19" destOrd="0" presId="urn:microsoft.com/office/officeart/2005/8/layout/radial1"/>
    <dgm:cxn modelId="{CC3838D9-ADB3-4C54-AEA2-2AF936FB0F36}" type="presParOf" srcId="{9D70B12A-488E-4E8B-B4EB-A2E204594F4C}" destId="{3A98888E-FF72-4A10-9B5A-91F5DDCB67FB}" srcOrd="0" destOrd="0" presId="urn:microsoft.com/office/officeart/2005/8/layout/radial1"/>
    <dgm:cxn modelId="{8F9B7E99-CDE0-4501-BA53-032870BFF005}" type="presParOf" srcId="{701CFBC3-5F03-2042-BECF-52D4F7EFFE9D}" destId="{E786D7A9-734E-4782-9628-C7E9F2A7DB42}" srcOrd="20" destOrd="0" presId="urn:microsoft.com/office/officeart/2005/8/layout/radial1"/>
  </dgm:cxnLst>
  <dgm:bg/>
  <dgm:whole>
    <a:ln w="76200"/>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94349A-7DAA-E344-86FD-A726FFA40D8E}" type="doc">
      <dgm:prSet loTypeId="urn:microsoft.com/office/officeart/2005/8/layout/radial1" loCatId="" qsTypeId="urn:microsoft.com/office/officeart/2005/8/quickstyle/simple4" qsCatId="simple" csTypeId="urn:microsoft.com/office/officeart/2005/8/colors/colorful1" csCatId="colorful" phldr="1"/>
      <dgm:spPr/>
      <dgm:t>
        <a:bodyPr/>
        <a:lstStyle/>
        <a:p>
          <a:endParaRPr lang="pt-PT"/>
        </a:p>
      </dgm:t>
    </dgm:pt>
    <dgm:pt modelId="{536F51E8-2C30-3B4A-A68D-0D70F50113B2}">
      <dgm:prSet phldrT="[Texto]" custT="1"/>
      <dgm:spPr/>
      <dgm:t>
        <a:bodyPr/>
        <a:lstStyle/>
        <a:p>
          <a:r>
            <a:rPr lang="pt-PT" sz="2400" b="1" dirty="0" err="1">
              <a:latin typeface="Arial" charset="0"/>
              <a:ea typeface="Arial" charset="0"/>
              <a:cs typeface="Arial" charset="0"/>
            </a:rPr>
            <a:t>Restoration</a:t>
          </a:r>
          <a:endParaRPr lang="pt-PT" sz="2400" b="1" dirty="0">
            <a:latin typeface="Arial" charset="0"/>
            <a:ea typeface="Arial" charset="0"/>
            <a:cs typeface="Arial" charset="0"/>
          </a:endParaRPr>
        </a:p>
      </dgm:t>
    </dgm:pt>
    <dgm:pt modelId="{9009372E-0D24-3048-83F8-7DFEB67AC66F}" type="parTrans" cxnId="{43B32AF3-A50D-5E4C-AFCE-F2B8A862DE51}">
      <dgm:prSet/>
      <dgm:spPr/>
      <dgm:t>
        <a:bodyPr/>
        <a:lstStyle/>
        <a:p>
          <a:endParaRPr lang="pt-PT" sz="1800">
            <a:latin typeface="Arial" charset="0"/>
            <a:ea typeface="Arial" charset="0"/>
            <a:cs typeface="Arial" charset="0"/>
          </a:endParaRPr>
        </a:p>
      </dgm:t>
    </dgm:pt>
    <dgm:pt modelId="{D976EF78-133A-B446-B7FA-E36957AB4EA6}" type="sibTrans" cxnId="{43B32AF3-A50D-5E4C-AFCE-F2B8A862DE51}">
      <dgm:prSet/>
      <dgm:spPr/>
      <dgm:t>
        <a:bodyPr/>
        <a:lstStyle/>
        <a:p>
          <a:endParaRPr lang="pt-PT" sz="1800">
            <a:latin typeface="Arial" charset="0"/>
            <a:ea typeface="Arial" charset="0"/>
            <a:cs typeface="Arial" charset="0"/>
          </a:endParaRPr>
        </a:p>
      </dgm:t>
    </dgm:pt>
    <dgm:pt modelId="{154693FA-E23E-7946-8B1C-B8FE3B1347B4}">
      <dgm:prSet custT="1">
        <dgm:style>
          <a:lnRef idx="1">
            <a:schemeClr val="accent2"/>
          </a:lnRef>
          <a:fillRef idx="3">
            <a:schemeClr val="accent2"/>
          </a:fillRef>
          <a:effectRef idx="2">
            <a:schemeClr val="accent2"/>
          </a:effectRef>
          <a:fontRef idx="minor">
            <a:schemeClr val="lt1"/>
          </a:fontRef>
        </dgm:style>
      </dgm:prSet>
      <dgm:spPr/>
      <dgm:t>
        <a:bodyPr/>
        <a:lstStyle/>
        <a:p>
          <a:r>
            <a:rPr lang="pt-PT" sz="1800" b="1" dirty="0"/>
            <a:t>National  Comprehensive Plan on Water Resources  </a:t>
          </a:r>
        </a:p>
        <a:p>
          <a:r>
            <a:rPr lang="pt-PT" sz="1800" b="1" dirty="0"/>
            <a:t>2010-2030</a:t>
          </a:r>
        </a:p>
      </dgm:t>
    </dgm:pt>
    <dgm:pt modelId="{9D30033D-E182-2A40-9585-7B917B8B1884}" type="parTrans" cxnId="{85ECE7D3-E52E-4F43-9C16-66A0471EE7FA}">
      <dgm:prSet custT="1"/>
      <dgm:spPr>
        <a:ln w="38100">
          <a:solidFill>
            <a:schemeClr val="accent1"/>
          </a:solidFill>
        </a:ln>
      </dgm:spPr>
      <dgm:t>
        <a:bodyPr/>
        <a:lstStyle/>
        <a:p>
          <a:endParaRPr lang="pt-PT" sz="1800">
            <a:latin typeface="Arial" charset="0"/>
            <a:ea typeface="Arial" charset="0"/>
            <a:cs typeface="Arial" charset="0"/>
          </a:endParaRPr>
        </a:p>
      </dgm:t>
    </dgm:pt>
    <dgm:pt modelId="{C6156D30-906C-7B47-8BB5-0CD84CB70D37}" type="sibTrans" cxnId="{85ECE7D3-E52E-4F43-9C16-66A0471EE7FA}">
      <dgm:prSet/>
      <dgm:spPr/>
      <dgm:t>
        <a:bodyPr/>
        <a:lstStyle/>
        <a:p>
          <a:endParaRPr lang="pt-PT" sz="1800">
            <a:latin typeface="Arial" charset="0"/>
            <a:ea typeface="Arial" charset="0"/>
            <a:cs typeface="Arial" charset="0"/>
          </a:endParaRPr>
        </a:p>
      </dgm:t>
    </dgm:pt>
    <dgm:pt modelId="{BB456497-E2D4-415B-98D4-3B749C41F3CC}">
      <dgm:prSet custT="1"/>
      <dgm:spPr/>
      <dgm:t>
        <a:bodyPr/>
        <a:lstStyle/>
        <a:p>
          <a:r>
            <a:rPr lang="en-GB" sz="2400" b="1" dirty="0"/>
            <a:t>River and Lake Chief System</a:t>
          </a:r>
        </a:p>
      </dgm:t>
    </dgm:pt>
    <dgm:pt modelId="{466B0624-4D51-44A5-A0BD-38BBD13A7947}" type="parTrans" cxnId="{C14AA510-F690-481B-B5C6-0D38EAB923E0}">
      <dgm:prSet custT="1"/>
      <dgm:spPr>
        <a:ln w="38100">
          <a:solidFill>
            <a:schemeClr val="accent1"/>
          </a:solidFill>
        </a:ln>
      </dgm:spPr>
      <dgm:t>
        <a:bodyPr/>
        <a:lstStyle/>
        <a:p>
          <a:endParaRPr lang="en-GB" sz="1800"/>
        </a:p>
      </dgm:t>
    </dgm:pt>
    <dgm:pt modelId="{8A371280-A0BE-4EEE-841B-F949A3FA258C}" type="sibTrans" cxnId="{C14AA510-F690-481B-B5C6-0D38EAB923E0}">
      <dgm:prSet/>
      <dgm:spPr/>
      <dgm:t>
        <a:bodyPr/>
        <a:lstStyle/>
        <a:p>
          <a:endParaRPr lang="en-GB" sz="1800"/>
        </a:p>
      </dgm:t>
    </dgm:pt>
    <dgm:pt modelId="{8BD733A8-66E1-4F18-B22C-964662CC46B4}">
      <dgm:prSet custT="1"/>
      <dgm:spPr>
        <a:solidFill>
          <a:schemeClr val="accent2"/>
        </a:solidFill>
      </dgm:spPr>
      <dgm:t>
        <a:bodyPr/>
        <a:lstStyle/>
        <a:p>
          <a:r>
            <a:rPr lang="pt-PT" sz="2400" b="1" dirty="0"/>
            <a:t>Water Law of PRC </a:t>
          </a:r>
        </a:p>
        <a:p>
          <a:r>
            <a:rPr lang="pt-PT" sz="2400" b="1" dirty="0"/>
            <a:t>1988 (2016)</a:t>
          </a:r>
          <a:endParaRPr lang="en-GB" sz="2400" b="1" dirty="0"/>
        </a:p>
      </dgm:t>
    </dgm:pt>
    <dgm:pt modelId="{E9A7E8D7-E780-4FF7-B6A8-A5CB9DD65777}" type="parTrans" cxnId="{E32B0788-D0BE-47F2-928A-BA7669472155}">
      <dgm:prSet custT="1"/>
      <dgm:spPr>
        <a:ln w="38100">
          <a:solidFill>
            <a:schemeClr val="accent1"/>
          </a:solidFill>
        </a:ln>
      </dgm:spPr>
      <dgm:t>
        <a:bodyPr/>
        <a:lstStyle/>
        <a:p>
          <a:endParaRPr lang="en-GB" sz="1800"/>
        </a:p>
      </dgm:t>
    </dgm:pt>
    <dgm:pt modelId="{B7AB0B31-E591-4703-BF83-02A09A6CCD8C}" type="sibTrans" cxnId="{E32B0788-D0BE-47F2-928A-BA7669472155}">
      <dgm:prSet/>
      <dgm:spPr/>
      <dgm:t>
        <a:bodyPr/>
        <a:lstStyle/>
        <a:p>
          <a:endParaRPr lang="en-GB" sz="1800"/>
        </a:p>
      </dgm:t>
    </dgm:pt>
    <dgm:pt modelId="{806FC465-B1CF-41F9-A47D-261B89C76455}">
      <dgm:prSet custT="1">
        <dgm:style>
          <a:lnRef idx="1">
            <a:schemeClr val="accent3"/>
          </a:lnRef>
          <a:fillRef idx="3">
            <a:schemeClr val="accent3"/>
          </a:fillRef>
          <a:effectRef idx="2">
            <a:schemeClr val="accent3"/>
          </a:effectRef>
          <a:fontRef idx="minor">
            <a:schemeClr val="lt1"/>
          </a:fontRef>
        </dgm:style>
      </dgm:prSet>
      <dgm:spPr>
        <a:solidFill>
          <a:schemeClr val="accent6">
            <a:lumMod val="75000"/>
          </a:schemeClr>
        </a:solidFill>
        <a:ln w="76200">
          <a:noFill/>
        </a:ln>
      </dgm:spPr>
      <dgm:t>
        <a:bodyPr/>
        <a:lstStyle/>
        <a:p>
          <a:r>
            <a:rPr lang="pt-PT" sz="2200" b="1" dirty="0">
              <a:solidFill>
                <a:schemeClr val="bg1"/>
              </a:solidFill>
            </a:rPr>
            <a:t>Promoting the Development of </a:t>
          </a:r>
          <a:r>
            <a:rPr lang="pt-PT" sz="2200" b="1" u="sng" dirty="0">
              <a:solidFill>
                <a:schemeClr val="bg1"/>
              </a:solidFill>
            </a:rPr>
            <a:t>Ecological Civilization </a:t>
          </a:r>
          <a:r>
            <a:rPr lang="pt-PT" sz="2200" b="1" dirty="0">
              <a:solidFill>
                <a:schemeClr val="bg1"/>
              </a:solidFill>
            </a:rPr>
            <a:t>(2015)</a:t>
          </a:r>
          <a:endParaRPr lang="en-GB" sz="2200" b="1" dirty="0">
            <a:solidFill>
              <a:schemeClr val="bg1"/>
            </a:solidFill>
          </a:endParaRPr>
        </a:p>
      </dgm:t>
    </dgm:pt>
    <dgm:pt modelId="{8AE430DF-64EE-43A2-9150-98B3F94AEEBD}" type="parTrans" cxnId="{B0FF949E-6B43-45CC-A4C2-C24B01732BD7}">
      <dgm:prSet custT="1"/>
      <dgm:spPr>
        <a:ln w="38100">
          <a:solidFill>
            <a:schemeClr val="accent1"/>
          </a:solidFill>
        </a:ln>
      </dgm:spPr>
      <dgm:t>
        <a:bodyPr/>
        <a:lstStyle/>
        <a:p>
          <a:endParaRPr lang="en-GB" sz="1800"/>
        </a:p>
      </dgm:t>
    </dgm:pt>
    <dgm:pt modelId="{D11F9326-3CCE-4AA6-BE6F-B153396F9BB7}" type="sibTrans" cxnId="{B0FF949E-6B43-45CC-A4C2-C24B01732BD7}">
      <dgm:prSet/>
      <dgm:spPr/>
      <dgm:t>
        <a:bodyPr/>
        <a:lstStyle/>
        <a:p>
          <a:endParaRPr lang="en-GB" sz="1800"/>
        </a:p>
      </dgm:t>
    </dgm:pt>
    <dgm:pt modelId="{0B6D2D3A-0E2E-42F7-B7FA-12D6B3219A71}">
      <dgm:prSet phldrT="[Texto]" custScaleX="174285" custScaleY="102346" custRadScaleRad="113620" custRadScaleInc="35637"/>
      <dgm:spPr/>
      <dgm:t>
        <a:bodyPr/>
        <a:lstStyle/>
        <a:p>
          <a:endParaRPr lang="en-GB"/>
        </a:p>
      </dgm:t>
    </dgm:pt>
    <dgm:pt modelId="{E4F8DCC0-5B01-4DBA-8437-9AA6A80CC109}" type="parTrans" cxnId="{C6C30BFA-8374-4B45-8A15-34EEF6A2C839}">
      <dgm:prSet/>
      <dgm:spPr/>
      <dgm:t>
        <a:bodyPr/>
        <a:lstStyle/>
        <a:p>
          <a:endParaRPr lang="en-GB" sz="1800"/>
        </a:p>
      </dgm:t>
    </dgm:pt>
    <dgm:pt modelId="{D21A1DF6-0656-4D71-815E-DB968C69D33D}" type="sibTrans" cxnId="{C6C30BFA-8374-4B45-8A15-34EEF6A2C839}">
      <dgm:prSet/>
      <dgm:spPr/>
      <dgm:t>
        <a:bodyPr/>
        <a:lstStyle/>
        <a:p>
          <a:endParaRPr lang="en-GB" sz="1800"/>
        </a:p>
      </dgm:t>
    </dgm:pt>
    <dgm:pt modelId="{990FE603-9744-443C-BD97-314790F499F7}">
      <dgm:prSet custT="1">
        <dgm:style>
          <a:lnRef idx="0">
            <a:schemeClr val="accent2"/>
          </a:lnRef>
          <a:fillRef idx="3">
            <a:schemeClr val="accent2"/>
          </a:fillRef>
          <a:effectRef idx="3">
            <a:schemeClr val="accent2"/>
          </a:effectRef>
          <a:fontRef idx="minor">
            <a:schemeClr val="lt1"/>
          </a:fontRef>
        </dgm:style>
      </dgm:prSet>
      <dgm:spPr>
        <a:solidFill>
          <a:schemeClr val="accent3">
            <a:lumMod val="75000"/>
          </a:schemeClr>
        </a:solidFill>
      </dgm:spPr>
      <dgm:t>
        <a:bodyPr/>
        <a:lstStyle/>
        <a:p>
          <a:r>
            <a:rPr lang="pt-PT" sz="2000" b="1" dirty="0"/>
            <a:t>Water Pollution Prevention and Control  Action Plan </a:t>
          </a:r>
        </a:p>
        <a:p>
          <a:r>
            <a:rPr lang="pt-PT" sz="2000" b="1" dirty="0"/>
            <a:t> 2015</a:t>
          </a:r>
          <a:endParaRPr lang="en-GB" sz="2000" b="1" dirty="0"/>
        </a:p>
      </dgm:t>
    </dgm:pt>
    <dgm:pt modelId="{391731A2-1D47-4198-A2B6-669E9483C8C6}" type="parTrans" cxnId="{A7F4C22B-8BF5-4542-9790-E10EFCD44FF8}">
      <dgm:prSet custT="1"/>
      <dgm:spPr>
        <a:ln w="38100">
          <a:solidFill>
            <a:schemeClr val="accent1"/>
          </a:solidFill>
        </a:ln>
      </dgm:spPr>
      <dgm:t>
        <a:bodyPr/>
        <a:lstStyle/>
        <a:p>
          <a:endParaRPr lang="en-GB" sz="1800"/>
        </a:p>
      </dgm:t>
    </dgm:pt>
    <dgm:pt modelId="{E52D6787-37EB-4B75-B635-1F64F50B0699}" type="sibTrans" cxnId="{A7F4C22B-8BF5-4542-9790-E10EFCD44FF8}">
      <dgm:prSet/>
      <dgm:spPr/>
      <dgm:t>
        <a:bodyPr/>
        <a:lstStyle/>
        <a:p>
          <a:endParaRPr lang="en-GB" sz="1800"/>
        </a:p>
      </dgm:t>
    </dgm:pt>
    <dgm:pt modelId="{DD45AC6D-EE03-4CB8-81E3-427D6687A4E1}">
      <dgm:prSet custScaleX="213321" custScaleY="83978" custRadScaleRad="186804" custRadScaleInc="14303"/>
      <dgm:spPr/>
    </dgm:pt>
    <dgm:pt modelId="{BE6DD45F-6D0F-48E5-8996-71049F260A80}" type="parTrans" cxnId="{699CABD8-6365-4E0E-91D3-6D9B57C607E0}">
      <dgm:prSet/>
      <dgm:spPr/>
      <dgm:t>
        <a:bodyPr/>
        <a:lstStyle/>
        <a:p>
          <a:endParaRPr lang="en-GB"/>
        </a:p>
      </dgm:t>
    </dgm:pt>
    <dgm:pt modelId="{EAF8FCE1-F74C-4D68-993C-3FBFAB5B6B9F}" type="sibTrans" cxnId="{699CABD8-6365-4E0E-91D3-6D9B57C607E0}">
      <dgm:prSet/>
      <dgm:spPr/>
      <dgm:t>
        <a:bodyPr/>
        <a:lstStyle/>
        <a:p>
          <a:endParaRPr lang="en-GB"/>
        </a:p>
      </dgm:t>
    </dgm:pt>
    <dgm:pt modelId="{069BF371-8A97-49A1-A1E4-4A4629D1A794}">
      <dgm:prSet custScaleX="213321" custScaleY="83978" custRadScaleRad="186804" custRadScaleInc="14303"/>
      <dgm:spPr/>
    </dgm:pt>
    <dgm:pt modelId="{2B104746-6AB7-4133-BCAF-D07CB4969B4F}" type="parTrans" cxnId="{9324056B-A4D9-40FF-BD49-1F5B468C3B1A}">
      <dgm:prSet/>
      <dgm:spPr/>
      <dgm:t>
        <a:bodyPr/>
        <a:lstStyle/>
        <a:p>
          <a:endParaRPr lang="en-GB"/>
        </a:p>
      </dgm:t>
    </dgm:pt>
    <dgm:pt modelId="{E0D1A0C6-BAD6-485F-90EA-3E1E98C48E45}" type="sibTrans" cxnId="{9324056B-A4D9-40FF-BD49-1F5B468C3B1A}">
      <dgm:prSet/>
      <dgm:spPr/>
      <dgm:t>
        <a:bodyPr/>
        <a:lstStyle/>
        <a:p>
          <a:endParaRPr lang="en-GB"/>
        </a:p>
      </dgm:t>
    </dgm:pt>
    <dgm:pt modelId="{45EEC7CB-B7D0-432B-A91C-3376EF0051D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altLang="zh-CN"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The new Environmental Protection Law (2015)</a:t>
          </a:r>
          <a:endParaRPr lang="zh-CN" altLang="en-US"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dgm:t>
    </dgm:pt>
    <dgm:pt modelId="{101DAE11-54AC-47EB-A599-191F5660F14D}" type="parTrans" cxnId="{26C49009-21DE-4920-A844-3E7FC2E9CD52}">
      <dgm:prSet/>
      <dgm:spPr/>
      <dgm:t>
        <a:bodyPr/>
        <a:lstStyle/>
        <a:p>
          <a:endParaRPr lang="en-GB"/>
        </a:p>
      </dgm:t>
    </dgm:pt>
    <dgm:pt modelId="{BA99260A-619B-4DC6-BC25-CB450D1AFFE8}" type="sibTrans" cxnId="{26C49009-21DE-4920-A844-3E7FC2E9CD52}">
      <dgm:prSet/>
      <dgm:spPr/>
      <dgm:t>
        <a:bodyPr/>
        <a:lstStyle/>
        <a:p>
          <a:endParaRPr lang="en-GB"/>
        </a:p>
      </dgm:t>
    </dgm:pt>
    <dgm:pt modelId="{F7C41F85-369B-457C-9461-B9DB33FC3AAB}">
      <dgm:prSet custT="1">
        <dgm:style>
          <a:lnRef idx="1">
            <a:schemeClr val="accent2"/>
          </a:lnRef>
          <a:fillRef idx="3">
            <a:schemeClr val="accent2"/>
          </a:fillRef>
          <a:effectRef idx="2">
            <a:schemeClr val="accent2"/>
          </a:effectRef>
          <a:fontRef idx="minor">
            <a:schemeClr val="lt1"/>
          </a:fontRef>
        </dgm:style>
      </dgm:prSet>
      <dgm:spPr/>
      <dgm:t>
        <a:bodyPr/>
        <a:lstStyle/>
        <a:p>
          <a:r>
            <a:rPr lang="en-US" sz="2000" b="1" dirty="0"/>
            <a:t>Three Red Lines </a:t>
          </a:r>
          <a:r>
            <a:rPr lang="en-US" sz="2000" dirty="0"/>
            <a:t>of Most Stringent Water Resources Management (2012)</a:t>
          </a:r>
        </a:p>
      </dgm:t>
    </dgm:pt>
    <dgm:pt modelId="{327995ED-13FD-42DB-8B5A-484714CAFFAE}" type="parTrans" cxnId="{6B035C1D-0DC5-424C-8948-605242FC7079}">
      <dgm:prSet/>
      <dgm:spPr/>
      <dgm:t>
        <a:bodyPr/>
        <a:lstStyle/>
        <a:p>
          <a:endParaRPr lang="en-GB"/>
        </a:p>
      </dgm:t>
    </dgm:pt>
    <dgm:pt modelId="{5E8F369F-44D5-4379-9B0C-B6A5757BD60B}" type="sibTrans" cxnId="{6B035C1D-0DC5-424C-8948-605242FC7079}">
      <dgm:prSet/>
      <dgm:spPr/>
      <dgm:t>
        <a:bodyPr/>
        <a:lstStyle/>
        <a:p>
          <a:endParaRPr lang="en-GB"/>
        </a:p>
      </dgm:t>
    </dgm:pt>
    <dgm:pt modelId="{701CFBC3-5F03-2042-BECF-52D4F7EFFE9D}" type="pres">
      <dgm:prSet presAssocID="{B694349A-7DAA-E344-86FD-A726FFA40D8E}" presName="cycle" presStyleCnt="0">
        <dgm:presLayoutVars>
          <dgm:chMax val="1"/>
          <dgm:dir/>
          <dgm:animLvl val="ctr"/>
          <dgm:resizeHandles val="exact"/>
        </dgm:presLayoutVars>
      </dgm:prSet>
      <dgm:spPr/>
    </dgm:pt>
    <dgm:pt modelId="{5E180DDD-FD7D-BC46-9622-966873D0F539}" type="pres">
      <dgm:prSet presAssocID="{536F51E8-2C30-3B4A-A68D-0D70F50113B2}" presName="centerShape" presStyleLbl="node0" presStyleIdx="0" presStyleCnt="1" custScaleX="249367" custScaleY="77158" custLinFactNeighborX="-3206" custLinFactNeighborY="-5161"/>
      <dgm:spPr/>
    </dgm:pt>
    <dgm:pt modelId="{1F069247-5649-4308-B395-3D5B407DB86D}" type="pres">
      <dgm:prSet presAssocID="{8AE430DF-64EE-43A2-9150-98B3F94AEEBD}" presName="Name9" presStyleLbl="parChTrans1D2" presStyleIdx="0" presStyleCnt="7"/>
      <dgm:spPr/>
    </dgm:pt>
    <dgm:pt modelId="{0D358CBF-90CB-4E94-ABD9-672A861BD8F4}" type="pres">
      <dgm:prSet presAssocID="{8AE430DF-64EE-43A2-9150-98B3F94AEEBD}" presName="connTx" presStyleLbl="parChTrans1D2" presStyleIdx="0" presStyleCnt="7"/>
      <dgm:spPr/>
    </dgm:pt>
    <dgm:pt modelId="{2B7700A7-8BD9-4007-A0BC-390DBCFD9759}" type="pres">
      <dgm:prSet presAssocID="{806FC465-B1CF-41F9-A47D-261B89C76455}" presName="node" presStyleLbl="node1" presStyleIdx="0" presStyleCnt="7" custScaleX="294180" custScaleY="125154" custRadScaleRad="124276" custRadScaleInc="-533389">
        <dgm:presLayoutVars>
          <dgm:bulletEnabled val="1"/>
        </dgm:presLayoutVars>
      </dgm:prSet>
      <dgm:spPr/>
    </dgm:pt>
    <dgm:pt modelId="{8790DD72-3F1E-4A7F-B163-5774A7DC28A8}" type="pres">
      <dgm:prSet presAssocID="{E9A7E8D7-E780-4FF7-B6A8-A5CB9DD65777}" presName="Name9" presStyleLbl="parChTrans1D2" presStyleIdx="1" presStyleCnt="7"/>
      <dgm:spPr/>
    </dgm:pt>
    <dgm:pt modelId="{59952B1F-4DE6-44D7-8324-88C4D96661F1}" type="pres">
      <dgm:prSet presAssocID="{E9A7E8D7-E780-4FF7-B6A8-A5CB9DD65777}" presName="connTx" presStyleLbl="parChTrans1D2" presStyleIdx="1" presStyleCnt="7"/>
      <dgm:spPr/>
    </dgm:pt>
    <dgm:pt modelId="{A3C8CE87-25D1-40B1-9360-966874D17587}" type="pres">
      <dgm:prSet presAssocID="{8BD733A8-66E1-4F18-B22C-964662CC46B4}" presName="node" presStyleLbl="node1" presStyleIdx="1" presStyleCnt="7" custScaleX="251813" custScaleY="127395" custRadScaleRad="106047" custRadScaleInc="-94894">
        <dgm:presLayoutVars>
          <dgm:bulletEnabled val="1"/>
        </dgm:presLayoutVars>
      </dgm:prSet>
      <dgm:spPr/>
    </dgm:pt>
    <dgm:pt modelId="{7023D5F2-3E3F-47D5-82E0-A2AC98F393C2}" type="pres">
      <dgm:prSet presAssocID="{391731A2-1D47-4198-A2B6-669E9483C8C6}" presName="Name9" presStyleLbl="parChTrans1D2" presStyleIdx="2" presStyleCnt="7"/>
      <dgm:spPr/>
    </dgm:pt>
    <dgm:pt modelId="{2778E4DA-CE6A-4912-8593-65001D9541F1}" type="pres">
      <dgm:prSet presAssocID="{391731A2-1D47-4198-A2B6-669E9483C8C6}" presName="connTx" presStyleLbl="parChTrans1D2" presStyleIdx="2" presStyleCnt="7"/>
      <dgm:spPr/>
    </dgm:pt>
    <dgm:pt modelId="{E56A14C7-41DB-4AB2-808A-83F683016DFE}" type="pres">
      <dgm:prSet presAssocID="{990FE603-9744-443C-BD97-314790F499F7}" presName="node" presStyleLbl="node1" presStyleIdx="2" presStyleCnt="7" custScaleX="263051" custScaleY="104852" custRadScaleRad="191798" custRadScaleInc="-11750">
        <dgm:presLayoutVars>
          <dgm:bulletEnabled val="1"/>
        </dgm:presLayoutVars>
      </dgm:prSet>
      <dgm:spPr/>
    </dgm:pt>
    <dgm:pt modelId="{076DD135-1063-6C48-BC09-8066EEC59EEB}" type="pres">
      <dgm:prSet presAssocID="{9D30033D-E182-2A40-9585-7B917B8B1884}" presName="Name9" presStyleLbl="parChTrans1D2" presStyleIdx="3" presStyleCnt="7"/>
      <dgm:spPr/>
    </dgm:pt>
    <dgm:pt modelId="{43AF3409-88B1-564B-B945-7E866C9156A6}" type="pres">
      <dgm:prSet presAssocID="{9D30033D-E182-2A40-9585-7B917B8B1884}" presName="connTx" presStyleLbl="parChTrans1D2" presStyleIdx="3" presStyleCnt="7"/>
      <dgm:spPr/>
    </dgm:pt>
    <dgm:pt modelId="{8FDBB0B2-D505-A048-A5D0-B699F4D5E5DF}" type="pres">
      <dgm:prSet presAssocID="{154693FA-E23E-7946-8B1C-B8FE3B1347B4}" presName="node" presStyleLbl="node1" presStyleIdx="3" presStyleCnt="7" custScaleX="225539" custScaleY="112350" custRadScaleRad="211476" custRadScaleInc="-308697">
        <dgm:presLayoutVars>
          <dgm:bulletEnabled val="1"/>
        </dgm:presLayoutVars>
      </dgm:prSet>
      <dgm:spPr/>
    </dgm:pt>
    <dgm:pt modelId="{5E6DE888-A428-4CA2-A0D6-1B11D44640AC}" type="pres">
      <dgm:prSet presAssocID="{466B0624-4D51-44A5-A0BD-38BBD13A7947}" presName="Name9" presStyleLbl="parChTrans1D2" presStyleIdx="4" presStyleCnt="7"/>
      <dgm:spPr/>
    </dgm:pt>
    <dgm:pt modelId="{FB24993F-FCF4-4B11-856C-32DFA92931C8}" type="pres">
      <dgm:prSet presAssocID="{466B0624-4D51-44A5-A0BD-38BBD13A7947}" presName="connTx" presStyleLbl="parChTrans1D2" presStyleIdx="4" presStyleCnt="7"/>
      <dgm:spPr/>
    </dgm:pt>
    <dgm:pt modelId="{C64D5C2D-ABC4-4C00-A9AE-0190006D78B5}" type="pres">
      <dgm:prSet presAssocID="{BB456497-E2D4-415B-98D4-3B749C41F3CC}" presName="node" presStyleLbl="node1" presStyleIdx="4" presStyleCnt="7" custScaleX="213321" custScaleY="108232" custRadScaleRad="126862" custRadScaleInc="-265962">
        <dgm:presLayoutVars>
          <dgm:bulletEnabled val="1"/>
        </dgm:presLayoutVars>
      </dgm:prSet>
      <dgm:spPr/>
    </dgm:pt>
    <dgm:pt modelId="{6B3BAF52-8CC6-449B-8DBA-7BA62C9E9263}" type="pres">
      <dgm:prSet presAssocID="{327995ED-13FD-42DB-8B5A-484714CAFFAE}" presName="Name9" presStyleLbl="parChTrans1D2" presStyleIdx="5" presStyleCnt="7"/>
      <dgm:spPr/>
    </dgm:pt>
    <dgm:pt modelId="{BD7726EF-B8A6-4EC7-96B6-4AB866AD7658}" type="pres">
      <dgm:prSet presAssocID="{327995ED-13FD-42DB-8B5A-484714CAFFAE}" presName="connTx" presStyleLbl="parChTrans1D2" presStyleIdx="5" presStyleCnt="7"/>
      <dgm:spPr/>
    </dgm:pt>
    <dgm:pt modelId="{602FA5CD-137C-4F0C-951E-454159719E77}" type="pres">
      <dgm:prSet presAssocID="{F7C41F85-369B-457C-9461-B9DB33FC3AAB}" presName="node" presStyleLbl="node1" presStyleIdx="5" presStyleCnt="7" custScaleX="238477" custScaleY="132071" custRadScaleRad="180980" custRadScaleInc="40161">
        <dgm:presLayoutVars>
          <dgm:bulletEnabled val="1"/>
        </dgm:presLayoutVars>
      </dgm:prSet>
      <dgm:spPr/>
    </dgm:pt>
    <dgm:pt modelId="{BBCC42A4-735C-4BC8-9A38-53564E798343}" type="pres">
      <dgm:prSet presAssocID="{101DAE11-54AC-47EB-A599-191F5660F14D}" presName="Name9" presStyleLbl="parChTrans1D2" presStyleIdx="6" presStyleCnt="7"/>
      <dgm:spPr/>
    </dgm:pt>
    <dgm:pt modelId="{8A47EFEC-E871-41B4-A6B7-4E8F1335BAAE}" type="pres">
      <dgm:prSet presAssocID="{101DAE11-54AC-47EB-A599-191F5660F14D}" presName="connTx" presStyleLbl="parChTrans1D2" presStyleIdx="6" presStyleCnt="7"/>
      <dgm:spPr/>
    </dgm:pt>
    <dgm:pt modelId="{8BE0B911-93A0-4E17-B5F9-B296594E2BA4}" type="pres">
      <dgm:prSet presAssocID="{45EEC7CB-B7D0-432B-A91C-3376EF0051D0}" presName="node" presStyleLbl="node1" presStyleIdx="6" presStyleCnt="7" custScaleX="276697" custScaleY="115913" custRadScaleRad="162966" custRadScaleInc="-33336">
        <dgm:presLayoutVars>
          <dgm:bulletEnabled val="1"/>
        </dgm:presLayoutVars>
      </dgm:prSet>
      <dgm:spPr/>
    </dgm:pt>
  </dgm:ptLst>
  <dgm:cxnLst>
    <dgm:cxn modelId="{27C89B01-3D48-4EB3-94A6-E3FB38FCC46E}" type="presOf" srcId="{8AE430DF-64EE-43A2-9150-98B3F94AEEBD}" destId="{0D358CBF-90CB-4E94-ABD9-672A861BD8F4}" srcOrd="1" destOrd="0" presId="urn:microsoft.com/office/officeart/2005/8/layout/radial1"/>
    <dgm:cxn modelId="{E76CBD05-5A5E-4B63-BF77-DADAC8629770}" type="presOf" srcId="{8BD733A8-66E1-4F18-B22C-964662CC46B4}" destId="{A3C8CE87-25D1-40B1-9360-966874D17587}" srcOrd="0" destOrd="0" presId="urn:microsoft.com/office/officeart/2005/8/layout/radial1"/>
    <dgm:cxn modelId="{26C49009-21DE-4920-A844-3E7FC2E9CD52}" srcId="{536F51E8-2C30-3B4A-A68D-0D70F50113B2}" destId="{45EEC7CB-B7D0-432B-A91C-3376EF0051D0}" srcOrd="6" destOrd="0" parTransId="{101DAE11-54AC-47EB-A599-191F5660F14D}" sibTransId="{BA99260A-619B-4DC6-BC25-CB450D1AFFE8}"/>
    <dgm:cxn modelId="{8712FA0F-624C-4AB0-8558-54AE88F7C55D}" type="presOf" srcId="{466B0624-4D51-44A5-A0BD-38BBD13A7947}" destId="{FB24993F-FCF4-4B11-856C-32DFA92931C8}" srcOrd="1" destOrd="0" presId="urn:microsoft.com/office/officeart/2005/8/layout/radial1"/>
    <dgm:cxn modelId="{C14AA510-F690-481B-B5C6-0D38EAB923E0}" srcId="{536F51E8-2C30-3B4A-A68D-0D70F50113B2}" destId="{BB456497-E2D4-415B-98D4-3B749C41F3CC}" srcOrd="4" destOrd="0" parTransId="{466B0624-4D51-44A5-A0BD-38BBD13A7947}" sibTransId="{8A371280-A0BE-4EEE-841B-F949A3FA258C}"/>
    <dgm:cxn modelId="{BE916213-4B07-4158-B9BF-64D7857C140B}" type="presOf" srcId="{327995ED-13FD-42DB-8B5A-484714CAFFAE}" destId="{BD7726EF-B8A6-4EC7-96B6-4AB866AD7658}" srcOrd="1" destOrd="0" presId="urn:microsoft.com/office/officeart/2005/8/layout/radial1"/>
    <dgm:cxn modelId="{6B035C1D-0DC5-424C-8948-605242FC7079}" srcId="{536F51E8-2C30-3B4A-A68D-0D70F50113B2}" destId="{F7C41F85-369B-457C-9461-B9DB33FC3AAB}" srcOrd="5" destOrd="0" parTransId="{327995ED-13FD-42DB-8B5A-484714CAFFAE}" sibTransId="{5E8F369F-44D5-4379-9B0C-B6A5757BD60B}"/>
    <dgm:cxn modelId="{1842721D-D3FE-404C-8394-41FFC4C42826}" type="presOf" srcId="{45EEC7CB-B7D0-432B-A91C-3376EF0051D0}" destId="{8BE0B911-93A0-4E17-B5F9-B296594E2BA4}" srcOrd="0" destOrd="0" presId="urn:microsoft.com/office/officeart/2005/8/layout/radial1"/>
    <dgm:cxn modelId="{7B853921-9BA8-4EF7-BD0A-9761B1D21A0C}" type="presOf" srcId="{327995ED-13FD-42DB-8B5A-484714CAFFAE}" destId="{6B3BAF52-8CC6-449B-8DBA-7BA62C9E9263}" srcOrd="0" destOrd="0" presId="urn:microsoft.com/office/officeart/2005/8/layout/radial1"/>
    <dgm:cxn modelId="{CB1A4D22-E30A-40DF-8DDD-9244DAE3BDA8}" type="presOf" srcId="{F7C41F85-369B-457C-9461-B9DB33FC3AAB}" destId="{602FA5CD-137C-4F0C-951E-454159719E77}" srcOrd="0" destOrd="0" presId="urn:microsoft.com/office/officeart/2005/8/layout/radial1"/>
    <dgm:cxn modelId="{D1E22F24-AFCA-47A5-B1C8-45592DC60E90}" type="presOf" srcId="{391731A2-1D47-4198-A2B6-669E9483C8C6}" destId="{2778E4DA-CE6A-4912-8593-65001D9541F1}" srcOrd="1" destOrd="0" presId="urn:microsoft.com/office/officeart/2005/8/layout/radial1"/>
    <dgm:cxn modelId="{EE2FCC25-7DC7-4F7A-983E-0CE1571142EB}" type="presOf" srcId="{391731A2-1D47-4198-A2B6-669E9483C8C6}" destId="{7023D5F2-3E3F-47D5-82E0-A2AC98F393C2}" srcOrd="0" destOrd="0" presId="urn:microsoft.com/office/officeart/2005/8/layout/radial1"/>
    <dgm:cxn modelId="{A7F4C22B-8BF5-4542-9790-E10EFCD44FF8}" srcId="{536F51E8-2C30-3B4A-A68D-0D70F50113B2}" destId="{990FE603-9744-443C-BD97-314790F499F7}" srcOrd="2" destOrd="0" parTransId="{391731A2-1D47-4198-A2B6-669E9483C8C6}" sibTransId="{E52D6787-37EB-4B75-B635-1F64F50B0699}"/>
    <dgm:cxn modelId="{76DDB232-EF2B-4556-A4E6-BB1DAB465E1A}" type="presOf" srcId="{B694349A-7DAA-E344-86FD-A726FFA40D8E}" destId="{701CFBC3-5F03-2042-BECF-52D4F7EFFE9D}" srcOrd="0" destOrd="0" presId="urn:microsoft.com/office/officeart/2005/8/layout/radial1"/>
    <dgm:cxn modelId="{0F68045D-5381-4B3E-BDBA-0C5759904D63}" type="presOf" srcId="{9D30033D-E182-2A40-9585-7B917B8B1884}" destId="{076DD135-1063-6C48-BC09-8066EEC59EEB}" srcOrd="0" destOrd="0" presId="urn:microsoft.com/office/officeart/2005/8/layout/radial1"/>
    <dgm:cxn modelId="{9324056B-A4D9-40FF-BD49-1F5B468C3B1A}" srcId="{B694349A-7DAA-E344-86FD-A726FFA40D8E}" destId="{069BF371-8A97-49A1-A1E4-4A4629D1A794}" srcOrd="3" destOrd="0" parTransId="{2B104746-6AB7-4133-BCAF-D07CB4969B4F}" sibTransId="{E0D1A0C6-BAD6-485F-90EA-3E1E98C48E45}"/>
    <dgm:cxn modelId="{1A7DBB4D-ECD6-4F8D-AE4A-FB66E2CB8104}" type="presOf" srcId="{E9A7E8D7-E780-4FF7-B6A8-A5CB9DD65777}" destId="{8790DD72-3F1E-4A7F-B163-5774A7DC28A8}" srcOrd="0" destOrd="0" presId="urn:microsoft.com/office/officeart/2005/8/layout/radial1"/>
    <dgm:cxn modelId="{05A9A658-4C25-4097-A17D-72A412855A30}" type="presOf" srcId="{9D30033D-E182-2A40-9585-7B917B8B1884}" destId="{43AF3409-88B1-564B-B945-7E866C9156A6}" srcOrd="1" destOrd="0" presId="urn:microsoft.com/office/officeart/2005/8/layout/radial1"/>
    <dgm:cxn modelId="{E32B0788-D0BE-47F2-928A-BA7669472155}" srcId="{536F51E8-2C30-3B4A-A68D-0D70F50113B2}" destId="{8BD733A8-66E1-4F18-B22C-964662CC46B4}" srcOrd="1" destOrd="0" parTransId="{E9A7E8D7-E780-4FF7-B6A8-A5CB9DD65777}" sibTransId="{B7AB0B31-E591-4703-BF83-02A09A6CCD8C}"/>
    <dgm:cxn modelId="{83C8C08B-E3D1-400A-958C-C17DDA615BB5}" type="presOf" srcId="{8AE430DF-64EE-43A2-9150-98B3F94AEEBD}" destId="{1F069247-5649-4308-B395-3D5B407DB86D}" srcOrd="0" destOrd="0" presId="urn:microsoft.com/office/officeart/2005/8/layout/radial1"/>
    <dgm:cxn modelId="{FD02BC96-2F32-494E-8677-9AB507B99CF3}" type="presOf" srcId="{E9A7E8D7-E780-4FF7-B6A8-A5CB9DD65777}" destId="{59952B1F-4DE6-44D7-8324-88C4D96661F1}" srcOrd="1" destOrd="0" presId="urn:microsoft.com/office/officeart/2005/8/layout/radial1"/>
    <dgm:cxn modelId="{B0FF949E-6B43-45CC-A4C2-C24B01732BD7}" srcId="{536F51E8-2C30-3B4A-A68D-0D70F50113B2}" destId="{806FC465-B1CF-41F9-A47D-261B89C76455}" srcOrd="0" destOrd="0" parTransId="{8AE430DF-64EE-43A2-9150-98B3F94AEEBD}" sibTransId="{D11F9326-3CCE-4AA6-BE6F-B153396F9BB7}"/>
    <dgm:cxn modelId="{B61948AA-F04F-4C0C-BDB8-6E3B11DE955E}" type="presOf" srcId="{BB456497-E2D4-415B-98D4-3B749C41F3CC}" destId="{C64D5C2D-ABC4-4C00-A9AE-0190006D78B5}" srcOrd="0" destOrd="0" presId="urn:microsoft.com/office/officeart/2005/8/layout/radial1"/>
    <dgm:cxn modelId="{5D2E3DAC-D45A-4543-9AE0-96042D691582}" type="presOf" srcId="{806FC465-B1CF-41F9-A47D-261B89C76455}" destId="{2B7700A7-8BD9-4007-A0BC-390DBCFD9759}" srcOrd="0" destOrd="0" presId="urn:microsoft.com/office/officeart/2005/8/layout/radial1"/>
    <dgm:cxn modelId="{FE0B26B2-D62D-4772-8989-0B843780823E}" type="presOf" srcId="{536F51E8-2C30-3B4A-A68D-0D70F50113B2}" destId="{5E180DDD-FD7D-BC46-9622-966873D0F539}" srcOrd="0" destOrd="0" presId="urn:microsoft.com/office/officeart/2005/8/layout/radial1"/>
    <dgm:cxn modelId="{36E2C4BF-CC2C-42DA-A520-90898C1DA8D6}" type="presOf" srcId="{101DAE11-54AC-47EB-A599-191F5660F14D}" destId="{BBCC42A4-735C-4BC8-9A38-53564E798343}" srcOrd="0" destOrd="0" presId="urn:microsoft.com/office/officeart/2005/8/layout/radial1"/>
    <dgm:cxn modelId="{E514BECF-53FC-4854-8FD5-243C4DC41665}" type="presOf" srcId="{466B0624-4D51-44A5-A0BD-38BBD13A7947}" destId="{5E6DE888-A428-4CA2-A0D6-1B11D44640AC}" srcOrd="0" destOrd="0" presId="urn:microsoft.com/office/officeart/2005/8/layout/radial1"/>
    <dgm:cxn modelId="{8004CFD0-9F65-479C-A238-792548F316C6}" type="presOf" srcId="{154693FA-E23E-7946-8B1C-B8FE3B1347B4}" destId="{8FDBB0B2-D505-A048-A5D0-B699F4D5E5DF}" srcOrd="0" destOrd="0" presId="urn:microsoft.com/office/officeart/2005/8/layout/radial1"/>
    <dgm:cxn modelId="{85ECE7D3-E52E-4F43-9C16-66A0471EE7FA}" srcId="{536F51E8-2C30-3B4A-A68D-0D70F50113B2}" destId="{154693FA-E23E-7946-8B1C-B8FE3B1347B4}" srcOrd="3" destOrd="0" parTransId="{9D30033D-E182-2A40-9585-7B917B8B1884}" sibTransId="{C6156D30-906C-7B47-8BB5-0CD84CB70D37}"/>
    <dgm:cxn modelId="{FE3602D5-CE48-4DE3-BC1D-1FE04A50B379}" type="presOf" srcId="{990FE603-9744-443C-BD97-314790F499F7}" destId="{E56A14C7-41DB-4AB2-808A-83F683016DFE}" srcOrd="0" destOrd="0" presId="urn:microsoft.com/office/officeart/2005/8/layout/radial1"/>
    <dgm:cxn modelId="{699CABD8-6365-4E0E-91D3-6D9B57C607E0}" srcId="{B694349A-7DAA-E344-86FD-A726FFA40D8E}" destId="{DD45AC6D-EE03-4CB8-81E3-427D6687A4E1}" srcOrd="2" destOrd="0" parTransId="{BE6DD45F-6D0F-48E5-8996-71049F260A80}" sibTransId="{EAF8FCE1-F74C-4D68-993C-3FBFAB5B6B9F}"/>
    <dgm:cxn modelId="{BEF270DA-869F-4588-81E0-C4049C878DD6}" type="presOf" srcId="{101DAE11-54AC-47EB-A599-191F5660F14D}" destId="{8A47EFEC-E871-41B4-A6B7-4E8F1335BAAE}" srcOrd="1" destOrd="0" presId="urn:microsoft.com/office/officeart/2005/8/layout/radial1"/>
    <dgm:cxn modelId="{43B32AF3-A50D-5E4C-AFCE-F2B8A862DE51}" srcId="{B694349A-7DAA-E344-86FD-A726FFA40D8E}" destId="{536F51E8-2C30-3B4A-A68D-0D70F50113B2}" srcOrd="0" destOrd="0" parTransId="{9009372E-0D24-3048-83F8-7DFEB67AC66F}" sibTransId="{D976EF78-133A-B446-B7FA-E36957AB4EA6}"/>
    <dgm:cxn modelId="{C6C30BFA-8374-4B45-8A15-34EEF6A2C839}" srcId="{B694349A-7DAA-E344-86FD-A726FFA40D8E}" destId="{0B6D2D3A-0E2E-42F7-B7FA-12D6B3219A71}" srcOrd="1" destOrd="0" parTransId="{E4F8DCC0-5B01-4DBA-8437-9AA6A80CC109}" sibTransId="{D21A1DF6-0656-4D71-815E-DB968C69D33D}"/>
    <dgm:cxn modelId="{386D72F0-03F9-4358-825B-FB0D1A61115F}" type="presParOf" srcId="{701CFBC3-5F03-2042-BECF-52D4F7EFFE9D}" destId="{5E180DDD-FD7D-BC46-9622-966873D0F539}" srcOrd="0" destOrd="0" presId="urn:microsoft.com/office/officeart/2005/8/layout/radial1"/>
    <dgm:cxn modelId="{01FCAB03-9F9E-458B-A347-D9BDF0D63F13}" type="presParOf" srcId="{701CFBC3-5F03-2042-BECF-52D4F7EFFE9D}" destId="{1F069247-5649-4308-B395-3D5B407DB86D}" srcOrd="1" destOrd="0" presId="urn:microsoft.com/office/officeart/2005/8/layout/radial1"/>
    <dgm:cxn modelId="{47AD9AE0-740C-4233-90B0-7D3F8C5B1398}" type="presParOf" srcId="{1F069247-5649-4308-B395-3D5B407DB86D}" destId="{0D358CBF-90CB-4E94-ABD9-672A861BD8F4}" srcOrd="0" destOrd="0" presId="urn:microsoft.com/office/officeart/2005/8/layout/radial1"/>
    <dgm:cxn modelId="{DAFE77C4-5453-42DE-9103-911FF4DA9422}" type="presParOf" srcId="{701CFBC3-5F03-2042-BECF-52D4F7EFFE9D}" destId="{2B7700A7-8BD9-4007-A0BC-390DBCFD9759}" srcOrd="2" destOrd="0" presId="urn:microsoft.com/office/officeart/2005/8/layout/radial1"/>
    <dgm:cxn modelId="{7AFB1F1C-F4CF-4045-8C2D-71104E8D0DCC}" type="presParOf" srcId="{701CFBC3-5F03-2042-BECF-52D4F7EFFE9D}" destId="{8790DD72-3F1E-4A7F-B163-5774A7DC28A8}" srcOrd="3" destOrd="0" presId="urn:microsoft.com/office/officeart/2005/8/layout/radial1"/>
    <dgm:cxn modelId="{43B9191F-0C72-4AF4-9DEE-07B86DDCFDB1}" type="presParOf" srcId="{8790DD72-3F1E-4A7F-B163-5774A7DC28A8}" destId="{59952B1F-4DE6-44D7-8324-88C4D96661F1}" srcOrd="0" destOrd="0" presId="urn:microsoft.com/office/officeart/2005/8/layout/radial1"/>
    <dgm:cxn modelId="{AE0D5F53-4B15-4D31-BBD0-DD353EC3F381}" type="presParOf" srcId="{701CFBC3-5F03-2042-BECF-52D4F7EFFE9D}" destId="{A3C8CE87-25D1-40B1-9360-966874D17587}" srcOrd="4" destOrd="0" presId="urn:microsoft.com/office/officeart/2005/8/layout/radial1"/>
    <dgm:cxn modelId="{E192BD81-B44F-4187-A6C6-AE72A18A5D77}" type="presParOf" srcId="{701CFBC3-5F03-2042-BECF-52D4F7EFFE9D}" destId="{7023D5F2-3E3F-47D5-82E0-A2AC98F393C2}" srcOrd="5" destOrd="0" presId="urn:microsoft.com/office/officeart/2005/8/layout/radial1"/>
    <dgm:cxn modelId="{F73DD989-0673-49C4-B08D-92F2FC42B839}" type="presParOf" srcId="{7023D5F2-3E3F-47D5-82E0-A2AC98F393C2}" destId="{2778E4DA-CE6A-4912-8593-65001D9541F1}" srcOrd="0" destOrd="0" presId="urn:microsoft.com/office/officeart/2005/8/layout/radial1"/>
    <dgm:cxn modelId="{37C6A4C5-5613-4325-A6CB-F40DE302EC57}" type="presParOf" srcId="{701CFBC3-5F03-2042-BECF-52D4F7EFFE9D}" destId="{E56A14C7-41DB-4AB2-808A-83F683016DFE}" srcOrd="6" destOrd="0" presId="urn:microsoft.com/office/officeart/2005/8/layout/radial1"/>
    <dgm:cxn modelId="{42D9EC95-C856-4588-9CD5-38592DBC68B7}" type="presParOf" srcId="{701CFBC3-5F03-2042-BECF-52D4F7EFFE9D}" destId="{076DD135-1063-6C48-BC09-8066EEC59EEB}" srcOrd="7" destOrd="0" presId="urn:microsoft.com/office/officeart/2005/8/layout/radial1"/>
    <dgm:cxn modelId="{DB66D0C1-622C-426C-AAA2-A67E7772C5D9}" type="presParOf" srcId="{076DD135-1063-6C48-BC09-8066EEC59EEB}" destId="{43AF3409-88B1-564B-B945-7E866C9156A6}" srcOrd="0" destOrd="0" presId="urn:microsoft.com/office/officeart/2005/8/layout/radial1"/>
    <dgm:cxn modelId="{DC6F2302-B2E0-44CB-ACA0-470A8DC12EDC}" type="presParOf" srcId="{701CFBC3-5F03-2042-BECF-52D4F7EFFE9D}" destId="{8FDBB0B2-D505-A048-A5D0-B699F4D5E5DF}" srcOrd="8" destOrd="0" presId="urn:microsoft.com/office/officeart/2005/8/layout/radial1"/>
    <dgm:cxn modelId="{17EDA8F2-EDA9-4D45-B5AF-AAEE11EB5EE5}" type="presParOf" srcId="{701CFBC3-5F03-2042-BECF-52D4F7EFFE9D}" destId="{5E6DE888-A428-4CA2-A0D6-1B11D44640AC}" srcOrd="9" destOrd="0" presId="urn:microsoft.com/office/officeart/2005/8/layout/radial1"/>
    <dgm:cxn modelId="{9A7D5965-3BF8-47FA-9BAB-06734C0DE9D6}" type="presParOf" srcId="{5E6DE888-A428-4CA2-A0D6-1B11D44640AC}" destId="{FB24993F-FCF4-4B11-856C-32DFA92931C8}" srcOrd="0" destOrd="0" presId="urn:microsoft.com/office/officeart/2005/8/layout/radial1"/>
    <dgm:cxn modelId="{E3451599-3B3D-468B-AF44-6F7D2886685A}" type="presParOf" srcId="{701CFBC3-5F03-2042-BECF-52D4F7EFFE9D}" destId="{C64D5C2D-ABC4-4C00-A9AE-0190006D78B5}" srcOrd="10" destOrd="0" presId="urn:microsoft.com/office/officeart/2005/8/layout/radial1"/>
    <dgm:cxn modelId="{1A5E1BAE-AFC1-4A9A-BAAC-B1211A891E3E}" type="presParOf" srcId="{701CFBC3-5F03-2042-BECF-52D4F7EFFE9D}" destId="{6B3BAF52-8CC6-449B-8DBA-7BA62C9E9263}" srcOrd="11" destOrd="0" presId="urn:microsoft.com/office/officeart/2005/8/layout/radial1"/>
    <dgm:cxn modelId="{AF6D8F2F-B01C-49A0-BF78-0AD0CFCFCAE8}" type="presParOf" srcId="{6B3BAF52-8CC6-449B-8DBA-7BA62C9E9263}" destId="{BD7726EF-B8A6-4EC7-96B6-4AB866AD7658}" srcOrd="0" destOrd="0" presId="urn:microsoft.com/office/officeart/2005/8/layout/radial1"/>
    <dgm:cxn modelId="{7AE164C4-984F-4D15-ADC6-7AB21A5052D1}" type="presParOf" srcId="{701CFBC3-5F03-2042-BECF-52D4F7EFFE9D}" destId="{602FA5CD-137C-4F0C-951E-454159719E77}" srcOrd="12" destOrd="0" presId="urn:microsoft.com/office/officeart/2005/8/layout/radial1"/>
    <dgm:cxn modelId="{7EBA341A-6ACB-4B39-B77B-8FBFCE0DDAEC}" type="presParOf" srcId="{701CFBC3-5F03-2042-BECF-52D4F7EFFE9D}" destId="{BBCC42A4-735C-4BC8-9A38-53564E798343}" srcOrd="13" destOrd="0" presId="urn:microsoft.com/office/officeart/2005/8/layout/radial1"/>
    <dgm:cxn modelId="{85E09BAF-42A2-4F9E-800E-0B631FF7ED87}" type="presParOf" srcId="{BBCC42A4-735C-4BC8-9A38-53564E798343}" destId="{8A47EFEC-E871-41B4-A6B7-4E8F1335BAAE}" srcOrd="0" destOrd="0" presId="urn:microsoft.com/office/officeart/2005/8/layout/radial1"/>
    <dgm:cxn modelId="{BCB2E8D8-50BF-47C5-B83E-EB557D3E960C}" type="presParOf" srcId="{701CFBC3-5F03-2042-BECF-52D4F7EFFE9D}" destId="{8BE0B911-93A0-4E17-B5F9-B296594E2BA4}" srcOrd="14" destOrd="0" presId="urn:microsoft.com/office/officeart/2005/8/layout/radial1"/>
  </dgm:cxnLst>
  <dgm:bg/>
  <dgm:whole>
    <a:ln w="7620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77E84-9B11-4F53-A74A-0751F3AE20DA}">
      <dsp:nvSpPr>
        <dsp:cNvPr id="0" name=""/>
        <dsp:cNvSpPr/>
      </dsp:nvSpPr>
      <dsp:spPr>
        <a:xfrm>
          <a:off x="0" y="343354"/>
          <a:ext cx="8596312" cy="277200"/>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4B2446-3796-4FD2-A284-89A441A52974}">
      <dsp:nvSpPr>
        <dsp:cNvPr id="0" name=""/>
        <dsp:cNvSpPr/>
      </dsp:nvSpPr>
      <dsp:spPr>
        <a:xfrm>
          <a:off x="429815" y="138507"/>
          <a:ext cx="7866089" cy="367206"/>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1066800">
            <a:lnSpc>
              <a:spcPct val="90000"/>
            </a:lnSpc>
            <a:spcBef>
              <a:spcPct val="0"/>
            </a:spcBef>
            <a:spcAft>
              <a:spcPct val="35000"/>
            </a:spcAft>
            <a:buNone/>
          </a:pPr>
          <a:r>
            <a:rPr lang="en-GB" sz="2400" kern="1200"/>
            <a:t>Global and Regional policy drivers of restoration</a:t>
          </a:r>
          <a:endParaRPr lang="en-GB" sz="2400" kern="1200" dirty="0"/>
        </a:p>
      </dsp:txBody>
      <dsp:txXfrm>
        <a:off x="447741" y="156433"/>
        <a:ext cx="7830237" cy="331354"/>
      </dsp:txXfrm>
    </dsp:sp>
    <dsp:sp modelId="{0EF27266-F72D-467D-8C4D-46BAF290D200}">
      <dsp:nvSpPr>
        <dsp:cNvPr id="0" name=""/>
        <dsp:cNvSpPr/>
      </dsp:nvSpPr>
      <dsp:spPr>
        <a:xfrm>
          <a:off x="0" y="931329"/>
          <a:ext cx="8596312" cy="277200"/>
        </a:xfrm>
        <a:prstGeom prst="rect">
          <a:avLst/>
        </a:prstGeom>
        <a:solidFill>
          <a:schemeClr val="lt1">
            <a:alpha val="90000"/>
            <a:hueOff val="0"/>
            <a:satOff val="0"/>
            <a:lumOff val="0"/>
            <a:alphaOff val="0"/>
          </a:schemeClr>
        </a:solidFill>
        <a:ln w="12700" cap="flat" cmpd="sng" algn="ctr">
          <a:solidFill>
            <a:schemeClr val="accent1">
              <a:shade val="80000"/>
              <a:hueOff val="123884"/>
              <a:satOff val="-12500"/>
              <a:lumOff val="66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2FDAC-63C2-4578-B869-4D68D290571D}">
      <dsp:nvSpPr>
        <dsp:cNvPr id="0" name=""/>
        <dsp:cNvSpPr/>
      </dsp:nvSpPr>
      <dsp:spPr>
        <a:xfrm>
          <a:off x="429815" y="679954"/>
          <a:ext cx="7854415" cy="413735"/>
        </a:xfrm>
        <a:prstGeom prst="roundRect">
          <a:avLst/>
        </a:prstGeom>
        <a:solidFill>
          <a:schemeClr val="accent1">
            <a:shade val="80000"/>
            <a:hueOff val="123884"/>
            <a:satOff val="-12500"/>
            <a:lumOff val="660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1066800">
            <a:lnSpc>
              <a:spcPct val="90000"/>
            </a:lnSpc>
            <a:spcBef>
              <a:spcPct val="0"/>
            </a:spcBef>
            <a:spcAft>
              <a:spcPct val="35000"/>
            </a:spcAft>
            <a:buNone/>
          </a:pPr>
          <a:r>
            <a:rPr lang="pt-PT" sz="2400" kern="1200" dirty="0">
              <a:solidFill>
                <a:schemeClr val="bg1"/>
              </a:solidFill>
              <a:latin typeface="Arial" charset="0"/>
              <a:ea typeface="Arial" charset="0"/>
              <a:cs typeface="Arial" charset="0"/>
            </a:rPr>
            <a:t>Drivers </a:t>
          </a:r>
          <a:r>
            <a:rPr lang="pt-PT" sz="2400" kern="1200" dirty="0" err="1">
              <a:solidFill>
                <a:schemeClr val="bg1"/>
              </a:solidFill>
              <a:latin typeface="Arial" charset="0"/>
              <a:ea typeface="Arial" charset="0"/>
              <a:cs typeface="Arial" charset="0"/>
            </a:rPr>
            <a:t>of</a:t>
          </a:r>
          <a:r>
            <a:rPr lang="pt-PT" sz="2400" kern="1200" dirty="0">
              <a:solidFill>
                <a:schemeClr val="bg1"/>
              </a:solidFill>
              <a:latin typeface="Arial" charset="0"/>
              <a:ea typeface="Arial" charset="0"/>
              <a:cs typeface="Arial" charset="0"/>
            </a:rPr>
            <a:t> </a:t>
          </a:r>
          <a:r>
            <a:rPr lang="pt-PT" sz="2400" kern="1200" dirty="0" err="1">
              <a:solidFill>
                <a:schemeClr val="bg1"/>
              </a:solidFill>
              <a:latin typeface="Arial" charset="0"/>
              <a:ea typeface="Arial" charset="0"/>
              <a:cs typeface="Arial" charset="0"/>
            </a:rPr>
            <a:t>restoration</a:t>
          </a:r>
          <a:r>
            <a:rPr lang="pt-PT" sz="2400" kern="1200" dirty="0">
              <a:solidFill>
                <a:schemeClr val="bg1"/>
              </a:solidFill>
              <a:latin typeface="Arial" charset="0"/>
              <a:ea typeface="Arial" charset="0"/>
              <a:cs typeface="Arial" charset="0"/>
            </a:rPr>
            <a:t> in </a:t>
          </a:r>
          <a:r>
            <a:rPr lang="pt-PT" sz="2400" kern="1200" dirty="0" err="1">
              <a:solidFill>
                <a:schemeClr val="bg1"/>
              </a:solidFill>
              <a:latin typeface="Arial" charset="0"/>
              <a:ea typeface="Arial" charset="0"/>
              <a:cs typeface="Arial" charset="0"/>
            </a:rPr>
            <a:t>Europe</a:t>
          </a:r>
          <a:endParaRPr lang="pt-PT" sz="2400" kern="1200" dirty="0">
            <a:solidFill>
              <a:schemeClr val="bg1"/>
            </a:solidFill>
            <a:latin typeface="Arial" charset="0"/>
            <a:ea typeface="Arial" charset="0"/>
            <a:cs typeface="Arial" charset="0"/>
          </a:endParaRPr>
        </a:p>
      </dsp:txBody>
      <dsp:txXfrm>
        <a:off x="450012" y="700151"/>
        <a:ext cx="7814021" cy="373341"/>
      </dsp:txXfrm>
    </dsp:sp>
    <dsp:sp modelId="{897AA11E-394F-BC47-8C04-4D9C772E4558}">
      <dsp:nvSpPr>
        <dsp:cNvPr id="0" name=""/>
        <dsp:cNvSpPr/>
      </dsp:nvSpPr>
      <dsp:spPr>
        <a:xfrm>
          <a:off x="0" y="1430289"/>
          <a:ext cx="8596312" cy="277200"/>
        </a:xfrm>
        <a:prstGeom prst="rect">
          <a:avLst/>
        </a:prstGeom>
        <a:solidFill>
          <a:schemeClr val="lt1">
            <a:alpha val="90000"/>
            <a:hueOff val="0"/>
            <a:satOff val="0"/>
            <a:lumOff val="0"/>
            <a:alphaOff val="0"/>
          </a:schemeClr>
        </a:solidFill>
        <a:ln w="12700" cap="flat" cmpd="sng" algn="ctr">
          <a:solidFill>
            <a:schemeClr val="accent1">
              <a:shade val="80000"/>
              <a:hueOff val="247768"/>
              <a:satOff val="-25000"/>
              <a:lumOff val="132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FB0974-969F-1C40-9E2C-1EE271E3A85C}">
      <dsp:nvSpPr>
        <dsp:cNvPr id="0" name=""/>
        <dsp:cNvSpPr/>
      </dsp:nvSpPr>
      <dsp:spPr>
        <a:xfrm>
          <a:off x="429815" y="1267929"/>
          <a:ext cx="7863622" cy="324720"/>
        </a:xfrm>
        <a:prstGeom prst="roundRect">
          <a:avLst/>
        </a:prstGeom>
        <a:solidFill>
          <a:schemeClr val="accent1">
            <a:shade val="80000"/>
            <a:hueOff val="247768"/>
            <a:satOff val="-25000"/>
            <a:lumOff val="1320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1066800">
            <a:lnSpc>
              <a:spcPct val="90000"/>
            </a:lnSpc>
            <a:spcBef>
              <a:spcPct val="0"/>
            </a:spcBef>
            <a:spcAft>
              <a:spcPct val="35000"/>
            </a:spcAft>
            <a:buNone/>
          </a:pPr>
          <a:r>
            <a:rPr lang="pt-PT" sz="2400" kern="1200" dirty="0">
              <a:solidFill>
                <a:schemeClr val="bg1"/>
              </a:solidFill>
              <a:latin typeface="Arial" charset="0"/>
              <a:ea typeface="Arial" charset="0"/>
              <a:cs typeface="Arial" charset="0"/>
            </a:rPr>
            <a:t>Drivers of restoration in China</a:t>
          </a:r>
        </a:p>
      </dsp:txBody>
      <dsp:txXfrm>
        <a:off x="445667" y="1283781"/>
        <a:ext cx="7831918" cy="293016"/>
      </dsp:txXfrm>
    </dsp:sp>
    <dsp:sp modelId="{E9D6B1EA-E697-1C49-80A1-5F4965BACC8C}">
      <dsp:nvSpPr>
        <dsp:cNvPr id="0" name=""/>
        <dsp:cNvSpPr/>
      </dsp:nvSpPr>
      <dsp:spPr>
        <a:xfrm>
          <a:off x="0" y="1929249"/>
          <a:ext cx="8596312" cy="277200"/>
        </a:xfrm>
        <a:prstGeom prst="rect">
          <a:avLst/>
        </a:prstGeom>
        <a:solidFill>
          <a:schemeClr val="lt1">
            <a:alpha val="90000"/>
            <a:hueOff val="0"/>
            <a:satOff val="0"/>
            <a:lumOff val="0"/>
            <a:alphaOff val="0"/>
          </a:schemeClr>
        </a:solidFill>
        <a:ln w="12700" cap="flat" cmpd="sng" algn="ctr">
          <a:solidFill>
            <a:schemeClr val="accent1">
              <a:shade val="80000"/>
              <a:hueOff val="371652"/>
              <a:satOff val="-37501"/>
              <a:lumOff val="198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1346F9-3804-274E-9546-6A31D184F564}">
      <dsp:nvSpPr>
        <dsp:cNvPr id="0" name=""/>
        <dsp:cNvSpPr/>
      </dsp:nvSpPr>
      <dsp:spPr>
        <a:xfrm>
          <a:off x="429815" y="1766889"/>
          <a:ext cx="7863622" cy="324720"/>
        </a:xfrm>
        <a:prstGeom prst="roundRect">
          <a:avLst/>
        </a:prstGeom>
        <a:solidFill>
          <a:schemeClr val="accent1">
            <a:shade val="80000"/>
            <a:hueOff val="371652"/>
            <a:satOff val="-37501"/>
            <a:lumOff val="1980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1066800">
            <a:lnSpc>
              <a:spcPct val="90000"/>
            </a:lnSpc>
            <a:spcBef>
              <a:spcPct val="0"/>
            </a:spcBef>
            <a:spcAft>
              <a:spcPct val="35000"/>
            </a:spcAft>
            <a:buNone/>
          </a:pPr>
          <a:r>
            <a:rPr lang="pt-PT" sz="2400" kern="1200" dirty="0">
              <a:solidFill>
                <a:schemeClr val="bg1"/>
              </a:solidFill>
              <a:latin typeface="Arial" charset="0"/>
              <a:ea typeface="Arial" charset="0"/>
              <a:cs typeface="Arial" charset="0"/>
            </a:rPr>
            <a:t>International definitions of restorations practices</a:t>
          </a:r>
        </a:p>
      </dsp:txBody>
      <dsp:txXfrm>
        <a:off x="445667" y="1782741"/>
        <a:ext cx="7831918" cy="293016"/>
      </dsp:txXfrm>
    </dsp:sp>
    <dsp:sp modelId="{7186F284-EBB7-48B8-8E20-5EF2000EBC02}">
      <dsp:nvSpPr>
        <dsp:cNvPr id="0" name=""/>
        <dsp:cNvSpPr/>
      </dsp:nvSpPr>
      <dsp:spPr>
        <a:xfrm>
          <a:off x="0" y="2428209"/>
          <a:ext cx="8596312" cy="277200"/>
        </a:xfrm>
        <a:prstGeom prst="rect">
          <a:avLst/>
        </a:prstGeom>
        <a:solidFill>
          <a:schemeClr val="lt1">
            <a:alpha val="90000"/>
            <a:hueOff val="0"/>
            <a:satOff val="0"/>
            <a:lumOff val="0"/>
            <a:alphaOff val="0"/>
          </a:schemeClr>
        </a:solidFill>
        <a:ln w="12700" cap="flat" cmpd="sng" algn="ctr">
          <a:solidFill>
            <a:schemeClr val="accent1">
              <a:shade val="80000"/>
              <a:hueOff val="495536"/>
              <a:satOff val="-50001"/>
              <a:lumOff val="264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63F9DE-BB3F-4B7F-B49D-ED838811DF42}">
      <dsp:nvSpPr>
        <dsp:cNvPr id="0" name=""/>
        <dsp:cNvSpPr/>
      </dsp:nvSpPr>
      <dsp:spPr>
        <a:xfrm>
          <a:off x="429815" y="2265849"/>
          <a:ext cx="7860854" cy="324720"/>
        </a:xfrm>
        <a:prstGeom prst="roundRect">
          <a:avLst/>
        </a:prstGeom>
        <a:solidFill>
          <a:schemeClr val="accent1">
            <a:shade val="80000"/>
            <a:hueOff val="495536"/>
            <a:satOff val="-50001"/>
            <a:lumOff val="2640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Definitions of restoration practices in Europe</a:t>
          </a:r>
        </a:p>
      </dsp:txBody>
      <dsp:txXfrm>
        <a:off x="445667" y="2281701"/>
        <a:ext cx="7829150" cy="293016"/>
      </dsp:txXfrm>
    </dsp:sp>
    <dsp:sp modelId="{FE35BA50-D35A-D14E-A78E-B736C845AC22}">
      <dsp:nvSpPr>
        <dsp:cNvPr id="0" name=""/>
        <dsp:cNvSpPr/>
      </dsp:nvSpPr>
      <dsp:spPr>
        <a:xfrm>
          <a:off x="0" y="2919727"/>
          <a:ext cx="8596312" cy="277200"/>
        </a:xfrm>
        <a:prstGeom prst="rect">
          <a:avLst/>
        </a:prstGeom>
        <a:solidFill>
          <a:schemeClr val="lt1">
            <a:alpha val="90000"/>
            <a:hueOff val="0"/>
            <a:satOff val="0"/>
            <a:lumOff val="0"/>
            <a:alphaOff val="0"/>
          </a:schemeClr>
        </a:solidFill>
        <a:ln w="12700" cap="flat" cmpd="sng" algn="ctr">
          <a:solidFill>
            <a:schemeClr val="accent1">
              <a:shade val="80000"/>
              <a:hueOff val="619420"/>
              <a:satOff val="-62501"/>
              <a:lumOff val="330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1B92D7-9548-4B48-8A5E-95AC47BF3B62}">
      <dsp:nvSpPr>
        <dsp:cNvPr id="0" name=""/>
        <dsp:cNvSpPr/>
      </dsp:nvSpPr>
      <dsp:spPr>
        <a:xfrm>
          <a:off x="429815" y="2764809"/>
          <a:ext cx="7863622" cy="324720"/>
        </a:xfrm>
        <a:prstGeom prst="roundRect">
          <a:avLst/>
        </a:prstGeom>
        <a:solidFill>
          <a:schemeClr val="accent1">
            <a:shade val="80000"/>
            <a:hueOff val="619420"/>
            <a:satOff val="-62501"/>
            <a:lumOff val="330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1066800">
            <a:lnSpc>
              <a:spcPct val="90000"/>
            </a:lnSpc>
            <a:spcBef>
              <a:spcPct val="0"/>
            </a:spcBef>
            <a:spcAft>
              <a:spcPct val="35000"/>
            </a:spcAft>
            <a:buNone/>
          </a:pPr>
          <a:r>
            <a:rPr lang="pt-PT" sz="2400" kern="1200" dirty="0">
              <a:solidFill>
                <a:schemeClr val="bg1"/>
              </a:solidFill>
              <a:latin typeface="Arial" charset="0"/>
              <a:ea typeface="Arial" charset="0"/>
              <a:cs typeface="Arial" charset="0"/>
            </a:rPr>
            <a:t>Case Studies</a:t>
          </a:r>
        </a:p>
      </dsp:txBody>
      <dsp:txXfrm>
        <a:off x="445667" y="2780661"/>
        <a:ext cx="7831918" cy="293016"/>
      </dsp:txXfrm>
    </dsp:sp>
    <dsp:sp modelId="{B8F0FC2A-3F39-432A-8348-5F21B077A58A}">
      <dsp:nvSpPr>
        <dsp:cNvPr id="0" name=""/>
        <dsp:cNvSpPr/>
      </dsp:nvSpPr>
      <dsp:spPr>
        <a:xfrm>
          <a:off x="0" y="3465729"/>
          <a:ext cx="8596312" cy="277200"/>
        </a:xfrm>
        <a:prstGeom prst="rect">
          <a:avLst/>
        </a:prstGeom>
        <a:solidFill>
          <a:schemeClr val="lt1">
            <a:alpha val="90000"/>
            <a:hueOff val="0"/>
            <a:satOff val="0"/>
            <a:lumOff val="0"/>
            <a:alphaOff val="0"/>
          </a:schemeClr>
        </a:solidFill>
        <a:ln w="12700" cap="flat" cmpd="sng" algn="ctr">
          <a:solidFill>
            <a:schemeClr val="accent1">
              <a:shade val="80000"/>
              <a:hueOff val="743304"/>
              <a:satOff val="-75001"/>
              <a:lumOff val="396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0BBE8D-1E02-4EFE-A630-07943E325831}">
      <dsp:nvSpPr>
        <dsp:cNvPr id="0" name=""/>
        <dsp:cNvSpPr/>
      </dsp:nvSpPr>
      <dsp:spPr>
        <a:xfrm>
          <a:off x="429815" y="3263769"/>
          <a:ext cx="7946662" cy="364319"/>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1066800">
            <a:lnSpc>
              <a:spcPct val="90000"/>
            </a:lnSpc>
            <a:spcBef>
              <a:spcPct val="0"/>
            </a:spcBef>
            <a:spcAft>
              <a:spcPct val="35000"/>
            </a:spcAft>
            <a:buNone/>
          </a:pPr>
          <a:r>
            <a:rPr lang="pt-PT" sz="2400" b="0" kern="1200" dirty="0">
              <a:solidFill>
                <a:schemeClr val="bg1"/>
              </a:solidFill>
              <a:latin typeface="+mn-lt"/>
            </a:rPr>
            <a:t>On-line </a:t>
          </a:r>
          <a:r>
            <a:rPr lang="pt-PT" sz="2400" b="0" kern="1200" dirty="0" err="1">
              <a:solidFill>
                <a:schemeClr val="bg1"/>
              </a:solidFill>
              <a:latin typeface="+mn-lt"/>
            </a:rPr>
            <a:t>inquiry</a:t>
          </a:r>
          <a:r>
            <a:rPr lang="pt-PT" sz="2400" b="0" kern="1200" dirty="0">
              <a:solidFill>
                <a:schemeClr val="bg1"/>
              </a:solidFill>
              <a:latin typeface="+mn-lt"/>
            </a:rPr>
            <a:t> – </a:t>
          </a:r>
          <a:r>
            <a:rPr lang="pt-PT" sz="2400" b="0" kern="1200" dirty="0" err="1">
              <a:solidFill>
                <a:schemeClr val="bg1"/>
              </a:solidFill>
              <a:latin typeface="+mn-lt"/>
            </a:rPr>
            <a:t>results</a:t>
          </a:r>
          <a:r>
            <a:rPr lang="pt-PT" sz="2400" b="0" kern="1200" dirty="0">
              <a:solidFill>
                <a:schemeClr val="bg1"/>
              </a:solidFill>
              <a:latin typeface="+mn-lt"/>
            </a:rPr>
            <a:t> </a:t>
          </a:r>
          <a:r>
            <a:rPr lang="pt-PT" sz="2400" b="0" kern="1200" dirty="0" err="1">
              <a:solidFill>
                <a:schemeClr val="bg1"/>
              </a:solidFill>
              <a:latin typeface="+mn-lt"/>
            </a:rPr>
            <a:t>and</a:t>
          </a:r>
          <a:r>
            <a:rPr lang="pt-PT" sz="2400" b="0" kern="1200" dirty="0">
              <a:solidFill>
                <a:schemeClr val="bg1"/>
              </a:solidFill>
              <a:latin typeface="+mn-lt"/>
            </a:rPr>
            <a:t> future </a:t>
          </a:r>
          <a:r>
            <a:rPr lang="pt-PT" sz="2400" b="0" kern="1200" dirty="0" err="1">
              <a:solidFill>
                <a:schemeClr val="bg1"/>
              </a:solidFill>
              <a:latin typeface="+mn-lt"/>
            </a:rPr>
            <a:t>work</a:t>
          </a:r>
          <a:endParaRPr lang="en-GB" sz="2400" b="0" kern="1200" dirty="0">
            <a:solidFill>
              <a:schemeClr val="bg1"/>
            </a:solidFill>
            <a:latin typeface="+mn-lt"/>
          </a:endParaRPr>
        </a:p>
      </dsp:txBody>
      <dsp:txXfrm>
        <a:off x="447600" y="3281554"/>
        <a:ext cx="7911092" cy="328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80DDD-FD7D-BC46-9622-966873D0F539}">
      <dsp:nvSpPr>
        <dsp:cNvPr id="0" name=""/>
        <dsp:cNvSpPr/>
      </dsp:nvSpPr>
      <dsp:spPr>
        <a:xfrm>
          <a:off x="4151630" y="2253776"/>
          <a:ext cx="2778161" cy="8043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pt-PT" sz="2200" b="1" kern="1200" dirty="0" err="1">
              <a:latin typeface="Arial" charset="0"/>
              <a:ea typeface="Arial" charset="0"/>
              <a:cs typeface="Arial" charset="0"/>
            </a:rPr>
            <a:t>Restoration</a:t>
          </a:r>
          <a:endParaRPr lang="pt-PT" sz="2200" b="1" kern="1200" dirty="0">
            <a:latin typeface="Arial" charset="0"/>
            <a:ea typeface="Arial" charset="0"/>
            <a:cs typeface="Arial" charset="0"/>
          </a:endParaRPr>
        </a:p>
      </dsp:txBody>
      <dsp:txXfrm>
        <a:off x="4558482" y="2371566"/>
        <a:ext cx="1964457" cy="568739"/>
      </dsp:txXfrm>
    </dsp:sp>
    <dsp:sp modelId="{1F069247-5649-4308-B395-3D5B407DB86D}">
      <dsp:nvSpPr>
        <dsp:cNvPr id="0" name=""/>
        <dsp:cNvSpPr/>
      </dsp:nvSpPr>
      <dsp:spPr>
        <a:xfrm rot="20047850">
          <a:off x="6188885" y="2022298"/>
          <a:ext cx="1275633" cy="20100"/>
        </a:xfrm>
        <a:custGeom>
          <a:avLst/>
          <a:gdLst/>
          <a:ahLst/>
          <a:cxnLst/>
          <a:rect l="0" t="0" r="0" b="0"/>
          <a:pathLst>
            <a:path>
              <a:moveTo>
                <a:pt x="0" y="10050"/>
              </a:moveTo>
              <a:lnTo>
                <a:pt x="1275633" y="1005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6794811" y="2000457"/>
        <a:ext cx="63781" cy="63781"/>
      </dsp:txXfrm>
    </dsp:sp>
    <dsp:sp modelId="{2B7700A7-8BD9-4007-A0BC-390DBCFD9759}">
      <dsp:nvSpPr>
        <dsp:cNvPr id="0" name=""/>
        <dsp:cNvSpPr/>
      </dsp:nvSpPr>
      <dsp:spPr>
        <a:xfrm>
          <a:off x="6612008" y="457139"/>
          <a:ext cx="3953287" cy="1441647"/>
        </a:xfrm>
        <a:prstGeom prst="ellipse">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Convention on Conservation of Migratory Species of Wild Animals</a:t>
          </a:r>
          <a:endParaRPr lang="en-GB" sz="1800" kern="1200" dirty="0"/>
        </a:p>
      </dsp:txBody>
      <dsp:txXfrm>
        <a:off x="7190953" y="668263"/>
        <a:ext cx="2795397" cy="1019399"/>
      </dsp:txXfrm>
    </dsp:sp>
    <dsp:sp modelId="{FAB68C68-D066-4E6C-9722-CB32BBFCFFB8}">
      <dsp:nvSpPr>
        <dsp:cNvPr id="0" name=""/>
        <dsp:cNvSpPr/>
      </dsp:nvSpPr>
      <dsp:spPr>
        <a:xfrm rot="1692816">
          <a:off x="6091157" y="3434443"/>
          <a:ext cx="1838736" cy="20100"/>
        </a:xfrm>
        <a:custGeom>
          <a:avLst/>
          <a:gdLst/>
          <a:ahLst/>
          <a:cxnLst/>
          <a:rect l="0" t="0" r="0" b="0"/>
          <a:pathLst>
            <a:path>
              <a:moveTo>
                <a:pt x="0" y="10050"/>
              </a:moveTo>
              <a:lnTo>
                <a:pt x="1838736" y="1005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6964557" y="3398525"/>
        <a:ext cx="91936" cy="91936"/>
      </dsp:txXfrm>
    </dsp:sp>
    <dsp:sp modelId="{C171E9C0-2780-479C-B32C-BAD727EF4EC7}">
      <dsp:nvSpPr>
        <dsp:cNvPr id="0" name=""/>
        <dsp:cNvSpPr/>
      </dsp:nvSpPr>
      <dsp:spPr>
        <a:xfrm>
          <a:off x="6999654" y="3786726"/>
          <a:ext cx="3525165" cy="1195124"/>
        </a:xfrm>
        <a:prstGeom prst="ellipse">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Convention on International Trade of Endangered Species of Wild Flora and Fauna</a:t>
          </a:r>
          <a:endParaRPr lang="en-GB" sz="1800" kern="1200" dirty="0"/>
        </a:p>
      </dsp:txBody>
      <dsp:txXfrm>
        <a:off x="7515902" y="3961748"/>
        <a:ext cx="2492669" cy="845080"/>
      </dsp:txXfrm>
    </dsp:sp>
    <dsp:sp modelId="{99F68D91-5FC1-44C7-86D0-8D8CD27278DC}">
      <dsp:nvSpPr>
        <dsp:cNvPr id="0" name=""/>
        <dsp:cNvSpPr/>
      </dsp:nvSpPr>
      <dsp:spPr>
        <a:xfrm rot="5163642">
          <a:off x="5260148" y="3378173"/>
          <a:ext cx="661978" cy="20100"/>
        </a:xfrm>
        <a:custGeom>
          <a:avLst/>
          <a:gdLst/>
          <a:ahLst/>
          <a:cxnLst/>
          <a:rect l="0" t="0" r="0" b="0"/>
          <a:pathLst>
            <a:path>
              <a:moveTo>
                <a:pt x="0" y="10050"/>
              </a:moveTo>
              <a:lnTo>
                <a:pt x="661978" y="1005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574588" y="3371674"/>
        <a:ext cx="33098" cy="33098"/>
      </dsp:txXfrm>
    </dsp:sp>
    <dsp:sp modelId="{64449D71-AA5F-4C41-A78F-E99E736DE835}">
      <dsp:nvSpPr>
        <dsp:cNvPr id="0" name=""/>
        <dsp:cNvSpPr/>
      </dsp:nvSpPr>
      <dsp:spPr>
        <a:xfrm>
          <a:off x="4588775" y="3717845"/>
          <a:ext cx="2140585" cy="1313696"/>
        </a:xfrm>
        <a:prstGeom prst="ellips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Restoration – UN next decade priority</a:t>
          </a:r>
        </a:p>
      </dsp:txBody>
      <dsp:txXfrm>
        <a:off x="4902256" y="3910231"/>
        <a:ext cx="1513623" cy="928924"/>
      </dsp:txXfrm>
    </dsp:sp>
    <dsp:sp modelId="{76DDD374-C066-B541-8058-28F14554FD77}">
      <dsp:nvSpPr>
        <dsp:cNvPr id="0" name=""/>
        <dsp:cNvSpPr/>
      </dsp:nvSpPr>
      <dsp:spPr>
        <a:xfrm rot="87930">
          <a:off x="6924372" y="2683431"/>
          <a:ext cx="167790" cy="20100"/>
        </a:xfrm>
        <a:custGeom>
          <a:avLst/>
          <a:gdLst/>
          <a:ahLst/>
          <a:cxnLst/>
          <a:rect l="0" t="0" r="0" b="0"/>
          <a:pathLst>
            <a:path>
              <a:moveTo>
                <a:pt x="0" y="10050"/>
              </a:moveTo>
              <a:lnTo>
                <a:pt x="167790" y="1005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PT" sz="1800" kern="1200">
            <a:latin typeface="Arial" charset="0"/>
            <a:ea typeface="Arial" charset="0"/>
            <a:cs typeface="Arial" charset="0"/>
          </a:endParaRPr>
        </a:p>
      </dsp:txBody>
      <dsp:txXfrm>
        <a:off x="7004073" y="2689286"/>
        <a:ext cx="8389" cy="8389"/>
      </dsp:txXfrm>
    </dsp:sp>
    <dsp:sp modelId="{BCCF9CCA-5032-ED4E-B2A7-6745D33A7EFD}">
      <dsp:nvSpPr>
        <dsp:cNvPr id="0" name=""/>
        <dsp:cNvSpPr/>
      </dsp:nvSpPr>
      <dsp:spPr>
        <a:xfrm>
          <a:off x="7085883" y="2216422"/>
          <a:ext cx="3479412" cy="1047103"/>
        </a:xfrm>
        <a:prstGeom prst="ellipse">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Convention for Biological Diversity </a:t>
          </a:r>
          <a:endParaRPr lang="pt-PT" sz="18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charset="0"/>
            <a:ea typeface="Arial" charset="0"/>
            <a:cs typeface="Arial" charset="0"/>
          </a:endParaRPr>
        </a:p>
      </dsp:txBody>
      <dsp:txXfrm>
        <a:off x="7595431" y="2369767"/>
        <a:ext cx="2460316" cy="740413"/>
      </dsp:txXfrm>
    </dsp:sp>
    <dsp:sp modelId="{7023D5F2-3E3F-47D5-82E0-A2AC98F393C2}">
      <dsp:nvSpPr>
        <dsp:cNvPr id="0" name=""/>
        <dsp:cNvSpPr/>
      </dsp:nvSpPr>
      <dsp:spPr>
        <a:xfrm rot="9470454">
          <a:off x="3585524" y="3198927"/>
          <a:ext cx="1194462" cy="20100"/>
        </a:xfrm>
        <a:custGeom>
          <a:avLst/>
          <a:gdLst/>
          <a:ahLst/>
          <a:cxnLst/>
          <a:rect l="0" t="0" r="0" b="0"/>
          <a:pathLst>
            <a:path>
              <a:moveTo>
                <a:pt x="0" y="10050"/>
              </a:moveTo>
              <a:lnTo>
                <a:pt x="1194462" y="1005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4152894" y="3179116"/>
        <a:ext cx="59723" cy="59723"/>
      </dsp:txXfrm>
    </dsp:sp>
    <dsp:sp modelId="{E56A14C7-41DB-4AB2-808A-83F683016DFE}">
      <dsp:nvSpPr>
        <dsp:cNvPr id="0" name=""/>
        <dsp:cNvSpPr/>
      </dsp:nvSpPr>
      <dsp:spPr>
        <a:xfrm>
          <a:off x="328561" y="3287626"/>
          <a:ext cx="4058917" cy="1328986"/>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Convention on Wetlands of International Importance Especially as Waterfowl Habitat </a:t>
          </a:r>
        </a:p>
      </dsp:txBody>
      <dsp:txXfrm>
        <a:off x="922976" y="3482251"/>
        <a:ext cx="2870087" cy="939736"/>
      </dsp:txXfrm>
    </dsp:sp>
    <dsp:sp modelId="{076DD135-1063-6C48-BC09-8066EEC59EEB}">
      <dsp:nvSpPr>
        <dsp:cNvPr id="0" name=""/>
        <dsp:cNvSpPr/>
      </dsp:nvSpPr>
      <dsp:spPr>
        <a:xfrm rot="11218728">
          <a:off x="3766593" y="2459108"/>
          <a:ext cx="496534" cy="20100"/>
        </a:xfrm>
        <a:custGeom>
          <a:avLst/>
          <a:gdLst/>
          <a:ahLst/>
          <a:cxnLst/>
          <a:rect l="0" t="0" r="0" b="0"/>
          <a:pathLst>
            <a:path>
              <a:moveTo>
                <a:pt x="0" y="10050"/>
              </a:moveTo>
              <a:lnTo>
                <a:pt x="496534" y="1005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PT" sz="1800" kern="1200">
            <a:latin typeface="Arial" charset="0"/>
            <a:ea typeface="Arial" charset="0"/>
            <a:cs typeface="Arial" charset="0"/>
          </a:endParaRPr>
        </a:p>
      </dsp:txBody>
      <dsp:txXfrm rot="10800000">
        <a:off x="4002447" y="2456745"/>
        <a:ext cx="24826" cy="24826"/>
      </dsp:txXfrm>
    </dsp:sp>
    <dsp:sp modelId="{8FDBB0B2-D505-A048-A5D0-B699F4D5E5DF}">
      <dsp:nvSpPr>
        <dsp:cNvPr id="0" name=""/>
        <dsp:cNvSpPr/>
      </dsp:nvSpPr>
      <dsp:spPr>
        <a:xfrm>
          <a:off x="50285" y="1448770"/>
          <a:ext cx="3799757" cy="1535302"/>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t>Convention on the Protection and Use of Transboundary Watercourses and International Lakes</a:t>
          </a:r>
          <a:endParaRPr lang="pt-PT" sz="1800" kern="1200" dirty="0">
            <a:latin typeface="Arial" charset="0"/>
            <a:ea typeface="Arial" charset="0"/>
            <a:cs typeface="Arial" charset="0"/>
          </a:endParaRPr>
        </a:p>
      </dsp:txBody>
      <dsp:txXfrm>
        <a:off x="606747" y="1673610"/>
        <a:ext cx="2686833" cy="1085622"/>
      </dsp:txXfrm>
    </dsp:sp>
    <dsp:sp modelId="{8F8B29D7-48A6-4791-92BE-36C6A147A19F}">
      <dsp:nvSpPr>
        <dsp:cNvPr id="0" name=""/>
        <dsp:cNvSpPr/>
      </dsp:nvSpPr>
      <dsp:spPr>
        <a:xfrm rot="15935193">
          <a:off x="5043508" y="1812249"/>
          <a:ext cx="865721" cy="20100"/>
        </a:xfrm>
        <a:custGeom>
          <a:avLst/>
          <a:gdLst/>
          <a:ahLst/>
          <a:cxnLst/>
          <a:rect l="0" t="0" r="0" b="0"/>
          <a:pathLst>
            <a:path>
              <a:moveTo>
                <a:pt x="0" y="10050"/>
              </a:moveTo>
              <a:lnTo>
                <a:pt x="865721" y="1005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5454726" y="1800657"/>
        <a:ext cx="43286" cy="43286"/>
      </dsp:txXfrm>
    </dsp:sp>
    <dsp:sp modelId="{3D32EF4D-FA9A-4C24-B338-FDB90C196292}">
      <dsp:nvSpPr>
        <dsp:cNvPr id="0" name=""/>
        <dsp:cNvSpPr/>
      </dsp:nvSpPr>
      <dsp:spPr>
        <a:xfrm>
          <a:off x="4442789" y="163251"/>
          <a:ext cx="1905860" cy="1228229"/>
        </a:xfrm>
        <a:prstGeom prst="ellipse">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UN Biodiversity Plan </a:t>
          </a:r>
          <a:endParaRPr lang="pt-PT" sz="18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charset="0"/>
            <a:ea typeface="Arial" charset="0"/>
            <a:cs typeface="Arial" charset="0"/>
          </a:endParaRPr>
        </a:p>
      </dsp:txBody>
      <dsp:txXfrm>
        <a:off x="4721896" y="343121"/>
        <a:ext cx="1347646" cy="868489"/>
      </dsp:txXfrm>
    </dsp:sp>
    <dsp:sp modelId="{E7658BAF-4142-4AD8-B9B8-8AB76EECB83E}">
      <dsp:nvSpPr>
        <dsp:cNvPr id="0" name=""/>
        <dsp:cNvSpPr/>
      </dsp:nvSpPr>
      <dsp:spPr>
        <a:xfrm rot="12902467">
          <a:off x="3374454" y="1757626"/>
          <a:ext cx="1799250" cy="20100"/>
        </a:xfrm>
        <a:custGeom>
          <a:avLst/>
          <a:gdLst/>
          <a:ahLst/>
          <a:cxnLst/>
          <a:rect l="0" t="0" r="0" b="0"/>
          <a:pathLst>
            <a:path>
              <a:moveTo>
                <a:pt x="0" y="10050"/>
              </a:moveTo>
              <a:lnTo>
                <a:pt x="1799250" y="1005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4229098" y="1722695"/>
        <a:ext cx="89962" cy="89962"/>
      </dsp:txXfrm>
    </dsp:sp>
    <dsp:sp modelId="{D372F8C0-C3E3-4455-A513-AA82D83FC92D}">
      <dsp:nvSpPr>
        <dsp:cNvPr id="0" name=""/>
        <dsp:cNvSpPr/>
      </dsp:nvSpPr>
      <dsp:spPr>
        <a:xfrm>
          <a:off x="1562462" y="169043"/>
          <a:ext cx="2546421" cy="1179821"/>
        </a:xfrm>
        <a:prstGeom prst="ellips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b="0" kern="1200" cap="none" spc="0" dirty="0" err="1">
              <a:ln w="10160">
                <a:solidFill>
                  <a:schemeClr val="accent5"/>
                </a:solidFill>
                <a:prstDash val="solid"/>
              </a:ln>
              <a:solidFill>
                <a:srgbClr val="FFFFFF"/>
              </a:solidFill>
              <a:effectLst/>
              <a:latin typeface="Arial" charset="0"/>
              <a:ea typeface="Arial" charset="0"/>
              <a:cs typeface="Arial" charset="0"/>
            </a:rPr>
            <a:t>Sustainable</a:t>
          </a:r>
          <a:r>
            <a:rPr lang="pt-PT" sz="1800" b="0" kern="1200" cap="none" spc="0" dirty="0">
              <a:ln w="10160">
                <a:solidFill>
                  <a:schemeClr val="accent5"/>
                </a:solidFill>
                <a:prstDash val="solid"/>
              </a:ln>
              <a:solidFill>
                <a:srgbClr val="FFFFFF"/>
              </a:solidFill>
              <a:effectLst/>
              <a:latin typeface="Arial" charset="0"/>
              <a:ea typeface="Arial" charset="0"/>
              <a:cs typeface="Arial" charset="0"/>
            </a:rPr>
            <a:t> </a:t>
          </a:r>
          <a:r>
            <a:rPr lang="pt-PT" sz="1800" b="0" kern="1200" cap="none" spc="0" dirty="0" err="1">
              <a:ln w="10160">
                <a:solidFill>
                  <a:schemeClr val="accent5"/>
                </a:solidFill>
                <a:prstDash val="solid"/>
              </a:ln>
              <a:solidFill>
                <a:srgbClr val="FFFFFF"/>
              </a:solidFill>
              <a:effectLst/>
              <a:latin typeface="Arial" charset="0"/>
              <a:ea typeface="Arial" charset="0"/>
              <a:cs typeface="Arial" charset="0"/>
            </a:rPr>
            <a:t>Development</a:t>
          </a:r>
          <a:r>
            <a:rPr lang="pt-PT" sz="1800" b="0" kern="1200" cap="none" spc="0" dirty="0">
              <a:ln w="10160">
                <a:solidFill>
                  <a:schemeClr val="accent5"/>
                </a:solidFill>
                <a:prstDash val="solid"/>
              </a:ln>
              <a:solidFill>
                <a:srgbClr val="FFFFFF"/>
              </a:solidFill>
              <a:effectLst/>
              <a:latin typeface="Arial" charset="0"/>
              <a:ea typeface="Arial" charset="0"/>
              <a:cs typeface="Arial" charset="0"/>
            </a:rPr>
            <a:t> </a:t>
          </a:r>
          <a:r>
            <a:rPr lang="pt-PT" sz="1800" b="0" kern="1200" cap="none" spc="0" dirty="0" err="1">
              <a:ln w="10160">
                <a:solidFill>
                  <a:schemeClr val="accent5"/>
                </a:solidFill>
                <a:prstDash val="solid"/>
              </a:ln>
              <a:solidFill>
                <a:srgbClr val="FFFFFF"/>
              </a:solidFill>
              <a:effectLst/>
              <a:latin typeface="Arial" charset="0"/>
              <a:ea typeface="Arial" charset="0"/>
              <a:cs typeface="Arial" charset="0"/>
            </a:rPr>
            <a:t>Goals</a:t>
          </a:r>
          <a:endParaRPr lang="pt-PT" sz="1800" b="0" kern="1200" cap="none" spc="0" dirty="0">
            <a:ln w="10160">
              <a:solidFill>
                <a:schemeClr val="accent5"/>
              </a:solidFill>
              <a:prstDash val="solid"/>
            </a:ln>
            <a:solidFill>
              <a:srgbClr val="FFFFFF"/>
            </a:solidFill>
            <a:effectLst/>
            <a:latin typeface="Arial" charset="0"/>
            <a:ea typeface="Arial" charset="0"/>
            <a:cs typeface="Arial" charset="0"/>
          </a:endParaRPr>
        </a:p>
      </dsp:txBody>
      <dsp:txXfrm>
        <a:off x="1935377" y="341824"/>
        <a:ext cx="1800591" cy="834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80DDD-FD7D-BC46-9622-966873D0F539}">
      <dsp:nvSpPr>
        <dsp:cNvPr id="0" name=""/>
        <dsp:cNvSpPr/>
      </dsp:nvSpPr>
      <dsp:spPr>
        <a:xfrm>
          <a:off x="3302155" y="1860024"/>
          <a:ext cx="3201832" cy="143993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pt-PT" sz="2200" b="1" kern="1200" dirty="0" err="1">
              <a:latin typeface="Arial" charset="0"/>
              <a:ea typeface="Arial" charset="0"/>
              <a:cs typeface="Arial" charset="0"/>
            </a:rPr>
            <a:t>Restoration</a:t>
          </a:r>
          <a:endParaRPr lang="pt-PT" sz="2200" b="1" kern="1200" dirty="0">
            <a:latin typeface="Arial" charset="0"/>
            <a:ea typeface="Arial" charset="0"/>
            <a:cs typeface="Arial" charset="0"/>
          </a:endParaRPr>
        </a:p>
      </dsp:txBody>
      <dsp:txXfrm>
        <a:off x="3771052" y="2070897"/>
        <a:ext cx="2264038" cy="1018188"/>
      </dsp:txXfrm>
    </dsp:sp>
    <dsp:sp modelId="{1F069247-5649-4308-B395-3D5B407DB86D}">
      <dsp:nvSpPr>
        <dsp:cNvPr id="0" name=""/>
        <dsp:cNvSpPr/>
      </dsp:nvSpPr>
      <dsp:spPr>
        <a:xfrm rot="19809920">
          <a:off x="5800778" y="1666062"/>
          <a:ext cx="1360565" cy="17876"/>
        </a:xfrm>
        <a:custGeom>
          <a:avLst/>
          <a:gdLst/>
          <a:ahLst/>
          <a:cxnLst/>
          <a:rect l="0" t="0" r="0" b="0"/>
          <a:pathLst>
            <a:path>
              <a:moveTo>
                <a:pt x="0" y="8938"/>
              </a:moveTo>
              <a:lnTo>
                <a:pt x="1360565"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6447046" y="1640986"/>
        <a:ext cx="68028" cy="68028"/>
      </dsp:txXfrm>
    </dsp:sp>
    <dsp:sp modelId="{2B7700A7-8BD9-4007-A0BC-390DBCFD9759}">
      <dsp:nvSpPr>
        <dsp:cNvPr id="0" name=""/>
        <dsp:cNvSpPr/>
      </dsp:nvSpPr>
      <dsp:spPr>
        <a:xfrm>
          <a:off x="6659883" y="398073"/>
          <a:ext cx="2249548" cy="1058605"/>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76200" cap="flat" cmpd="sng" algn="ctr">
          <a:no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Land Use Planning Policies </a:t>
          </a:r>
        </a:p>
      </dsp:txBody>
      <dsp:txXfrm>
        <a:off x="6989322" y="553102"/>
        <a:ext cx="1590670" cy="748547"/>
      </dsp:txXfrm>
    </dsp:sp>
    <dsp:sp modelId="{FAB68C68-D066-4E6C-9722-CB32BBFCFFB8}">
      <dsp:nvSpPr>
        <dsp:cNvPr id="0" name=""/>
        <dsp:cNvSpPr/>
      </dsp:nvSpPr>
      <dsp:spPr>
        <a:xfrm rot="21183898">
          <a:off x="6444578" y="2319000"/>
          <a:ext cx="1061454" cy="17876"/>
        </a:xfrm>
        <a:custGeom>
          <a:avLst/>
          <a:gdLst/>
          <a:ahLst/>
          <a:cxnLst/>
          <a:rect l="0" t="0" r="0" b="0"/>
          <a:pathLst>
            <a:path>
              <a:moveTo>
                <a:pt x="0" y="8938"/>
              </a:moveTo>
              <a:lnTo>
                <a:pt x="1061454"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6948769" y="2301402"/>
        <a:ext cx="53072" cy="53072"/>
      </dsp:txXfrm>
    </dsp:sp>
    <dsp:sp modelId="{C171E9C0-2780-479C-B32C-BAD727EF4EC7}">
      <dsp:nvSpPr>
        <dsp:cNvPr id="0" name=""/>
        <dsp:cNvSpPr/>
      </dsp:nvSpPr>
      <dsp:spPr>
        <a:xfrm>
          <a:off x="7447992" y="1626808"/>
          <a:ext cx="2478252" cy="9858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76200">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Rural Development Programmes</a:t>
          </a:r>
        </a:p>
      </dsp:txBody>
      <dsp:txXfrm>
        <a:off x="7810924" y="1771180"/>
        <a:ext cx="1752388" cy="697087"/>
      </dsp:txXfrm>
    </dsp:sp>
    <dsp:sp modelId="{8790DD72-3F1E-4A7F-B163-5774A7DC28A8}">
      <dsp:nvSpPr>
        <dsp:cNvPr id="0" name=""/>
        <dsp:cNvSpPr/>
      </dsp:nvSpPr>
      <dsp:spPr>
        <a:xfrm rot="15956062">
          <a:off x="4521385" y="1543575"/>
          <a:ext cx="617309" cy="17876"/>
        </a:xfrm>
        <a:custGeom>
          <a:avLst/>
          <a:gdLst/>
          <a:ahLst/>
          <a:cxnLst/>
          <a:rect l="0" t="0" r="0" b="0"/>
          <a:pathLst>
            <a:path>
              <a:moveTo>
                <a:pt x="0" y="8938"/>
              </a:moveTo>
              <a:lnTo>
                <a:pt x="617309"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4814607" y="1537081"/>
        <a:ext cx="30865" cy="30865"/>
      </dsp:txXfrm>
    </dsp:sp>
    <dsp:sp modelId="{A3C8CE87-25D1-40B1-9360-966874D17587}">
      <dsp:nvSpPr>
        <dsp:cNvPr id="0" name=""/>
        <dsp:cNvSpPr/>
      </dsp:nvSpPr>
      <dsp:spPr>
        <a:xfrm>
          <a:off x="3118410" y="258914"/>
          <a:ext cx="3309436" cy="985831"/>
        </a:xfrm>
        <a:prstGeom prst="ellips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Climate Change Adaptation Policy </a:t>
          </a:r>
        </a:p>
      </dsp:txBody>
      <dsp:txXfrm>
        <a:off x="3603066" y="403286"/>
        <a:ext cx="2340124" cy="697087"/>
      </dsp:txXfrm>
    </dsp:sp>
    <dsp:sp modelId="{76DDD374-C066-B541-8058-28F14554FD77}">
      <dsp:nvSpPr>
        <dsp:cNvPr id="0" name=""/>
        <dsp:cNvSpPr/>
      </dsp:nvSpPr>
      <dsp:spPr>
        <a:xfrm rot="10896536">
          <a:off x="2062435" y="2508722"/>
          <a:ext cx="1243077" cy="17876"/>
        </a:xfrm>
        <a:custGeom>
          <a:avLst/>
          <a:gdLst/>
          <a:ahLst/>
          <a:cxnLst/>
          <a:rect l="0" t="0" r="0" b="0"/>
          <a:pathLst>
            <a:path>
              <a:moveTo>
                <a:pt x="0" y="8938"/>
              </a:moveTo>
              <a:lnTo>
                <a:pt x="1243077"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PT" sz="1800" kern="1200">
            <a:latin typeface="Arial" charset="0"/>
            <a:ea typeface="Arial" charset="0"/>
            <a:cs typeface="Arial" charset="0"/>
          </a:endParaRPr>
        </a:p>
      </dsp:txBody>
      <dsp:txXfrm rot="10800000">
        <a:off x="2652897" y="2486583"/>
        <a:ext cx="62153" cy="62153"/>
      </dsp:txXfrm>
    </dsp:sp>
    <dsp:sp modelId="{BCCF9CCA-5032-ED4E-B2A7-6745D33A7EFD}">
      <dsp:nvSpPr>
        <dsp:cNvPr id="0" name=""/>
        <dsp:cNvSpPr/>
      </dsp:nvSpPr>
      <dsp:spPr>
        <a:xfrm>
          <a:off x="305169" y="2038078"/>
          <a:ext cx="1758910" cy="874935"/>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err="1">
              <a:latin typeface="Arial" charset="0"/>
              <a:ea typeface="Arial" charset="0"/>
              <a:cs typeface="Arial" charset="0"/>
            </a:rPr>
            <a:t>Birds</a:t>
          </a:r>
          <a:endParaRPr lang="pt-PT" sz="1800" kern="1200" dirty="0">
            <a:latin typeface="Arial" charset="0"/>
            <a:ea typeface="Arial" charset="0"/>
            <a:cs typeface="Arial" charset="0"/>
          </a:endParaRPr>
        </a:p>
        <a:p>
          <a:pPr marL="0" lvl="0" indent="0" algn="ctr" defTabSz="800100">
            <a:lnSpc>
              <a:spcPct val="90000"/>
            </a:lnSpc>
            <a:spcBef>
              <a:spcPct val="0"/>
            </a:spcBef>
            <a:spcAft>
              <a:spcPct val="35000"/>
            </a:spcAft>
            <a:buNone/>
          </a:pPr>
          <a:r>
            <a:rPr lang="pt-PT" sz="1800" kern="1200" dirty="0" err="1">
              <a:latin typeface="Arial" charset="0"/>
              <a:ea typeface="Arial" charset="0"/>
              <a:cs typeface="Arial" charset="0"/>
            </a:rPr>
            <a:t>Directive</a:t>
          </a:r>
          <a:endParaRPr lang="pt-PT" sz="1800" kern="1200" dirty="0">
            <a:latin typeface="Arial" charset="0"/>
            <a:ea typeface="Arial" charset="0"/>
            <a:cs typeface="Arial" charset="0"/>
          </a:endParaRPr>
        </a:p>
      </dsp:txBody>
      <dsp:txXfrm>
        <a:off x="562755" y="2166209"/>
        <a:ext cx="1243738" cy="618673"/>
      </dsp:txXfrm>
    </dsp:sp>
    <dsp:sp modelId="{7023D5F2-3E3F-47D5-82E0-A2AC98F393C2}">
      <dsp:nvSpPr>
        <dsp:cNvPr id="0" name=""/>
        <dsp:cNvSpPr/>
      </dsp:nvSpPr>
      <dsp:spPr>
        <a:xfrm rot="7802597">
          <a:off x="3469291" y="3648790"/>
          <a:ext cx="1056126" cy="17876"/>
        </a:xfrm>
        <a:custGeom>
          <a:avLst/>
          <a:gdLst/>
          <a:ahLst/>
          <a:cxnLst/>
          <a:rect l="0" t="0" r="0" b="0"/>
          <a:pathLst>
            <a:path>
              <a:moveTo>
                <a:pt x="0" y="8938"/>
              </a:moveTo>
              <a:lnTo>
                <a:pt x="1056126"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3970951" y="3631325"/>
        <a:ext cx="52806" cy="52806"/>
      </dsp:txXfrm>
    </dsp:sp>
    <dsp:sp modelId="{E56A14C7-41DB-4AB2-808A-83F683016DFE}">
      <dsp:nvSpPr>
        <dsp:cNvPr id="0" name=""/>
        <dsp:cNvSpPr/>
      </dsp:nvSpPr>
      <dsp:spPr>
        <a:xfrm>
          <a:off x="2570188" y="4007776"/>
          <a:ext cx="1481675" cy="933266"/>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err="1"/>
            <a:t>Floods</a:t>
          </a:r>
          <a:endParaRPr lang="pt-PT" sz="1800" kern="1200" dirty="0"/>
        </a:p>
        <a:p>
          <a:pPr marL="0" lvl="0" indent="0" algn="ctr" defTabSz="800100">
            <a:lnSpc>
              <a:spcPct val="90000"/>
            </a:lnSpc>
            <a:spcBef>
              <a:spcPct val="0"/>
            </a:spcBef>
            <a:spcAft>
              <a:spcPct val="35000"/>
            </a:spcAft>
            <a:buNone/>
          </a:pPr>
          <a:r>
            <a:rPr lang="en-GB" sz="1800" kern="1200" dirty="0"/>
            <a:t>Directive</a:t>
          </a:r>
        </a:p>
      </dsp:txBody>
      <dsp:txXfrm>
        <a:off x="2787174" y="4144450"/>
        <a:ext cx="1047703" cy="659918"/>
      </dsp:txXfrm>
    </dsp:sp>
    <dsp:sp modelId="{1112051D-22A4-504F-A427-55D2459954FF}">
      <dsp:nvSpPr>
        <dsp:cNvPr id="0" name=""/>
        <dsp:cNvSpPr/>
      </dsp:nvSpPr>
      <dsp:spPr>
        <a:xfrm rot="12242438">
          <a:off x="2380077" y="1768836"/>
          <a:ext cx="1449236" cy="17876"/>
        </a:xfrm>
        <a:custGeom>
          <a:avLst/>
          <a:gdLst/>
          <a:ahLst/>
          <a:cxnLst/>
          <a:rect l="0" t="0" r="0" b="0"/>
          <a:pathLst>
            <a:path>
              <a:moveTo>
                <a:pt x="0" y="8938"/>
              </a:moveTo>
              <a:lnTo>
                <a:pt x="1449236"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PT" sz="1800" kern="1200">
            <a:latin typeface="Arial" charset="0"/>
            <a:ea typeface="Arial" charset="0"/>
            <a:cs typeface="Arial" charset="0"/>
          </a:endParaRPr>
        </a:p>
      </dsp:txBody>
      <dsp:txXfrm rot="10800000">
        <a:off x="3068464" y="1741543"/>
        <a:ext cx="72461" cy="72461"/>
      </dsp:txXfrm>
    </dsp:sp>
    <dsp:sp modelId="{EF19CF3C-DE74-5641-A71D-2FB0E23A9356}">
      <dsp:nvSpPr>
        <dsp:cNvPr id="0" name=""/>
        <dsp:cNvSpPr/>
      </dsp:nvSpPr>
      <dsp:spPr>
        <a:xfrm>
          <a:off x="687316" y="586410"/>
          <a:ext cx="1969691" cy="1104683"/>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a:latin typeface="Arial" charset="0"/>
              <a:ea typeface="Arial" charset="0"/>
              <a:cs typeface="Arial" charset="0"/>
            </a:rPr>
            <a:t>Habitats</a:t>
          </a:r>
        </a:p>
        <a:p>
          <a:pPr marL="0" lvl="0" indent="0" algn="ctr" defTabSz="800100">
            <a:lnSpc>
              <a:spcPct val="90000"/>
            </a:lnSpc>
            <a:spcBef>
              <a:spcPct val="0"/>
            </a:spcBef>
            <a:spcAft>
              <a:spcPct val="35000"/>
            </a:spcAft>
            <a:buNone/>
          </a:pPr>
          <a:r>
            <a:rPr lang="pt-PT" sz="1800" kern="1200" dirty="0" err="1">
              <a:latin typeface="Arial" charset="0"/>
              <a:ea typeface="Arial" charset="0"/>
              <a:cs typeface="Arial" charset="0"/>
            </a:rPr>
            <a:t>Directive</a:t>
          </a:r>
          <a:endParaRPr lang="pt-PT" sz="1800" kern="1200" dirty="0">
            <a:latin typeface="Arial" charset="0"/>
            <a:ea typeface="Arial" charset="0"/>
            <a:cs typeface="Arial" charset="0"/>
          </a:endParaRPr>
        </a:p>
      </dsp:txBody>
      <dsp:txXfrm>
        <a:off x="975771" y="748187"/>
        <a:ext cx="1392781" cy="781129"/>
      </dsp:txXfrm>
    </dsp:sp>
    <dsp:sp modelId="{076DD135-1063-6C48-BC09-8066EEC59EEB}">
      <dsp:nvSpPr>
        <dsp:cNvPr id="0" name=""/>
        <dsp:cNvSpPr/>
      </dsp:nvSpPr>
      <dsp:spPr>
        <a:xfrm rot="9767544">
          <a:off x="2598952" y="3128519"/>
          <a:ext cx="1008162" cy="17876"/>
        </a:xfrm>
        <a:custGeom>
          <a:avLst/>
          <a:gdLst/>
          <a:ahLst/>
          <a:cxnLst/>
          <a:rect l="0" t="0" r="0" b="0"/>
          <a:pathLst>
            <a:path>
              <a:moveTo>
                <a:pt x="0" y="8938"/>
              </a:moveTo>
              <a:lnTo>
                <a:pt x="1008162"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PT" sz="1800" kern="1200">
            <a:latin typeface="Arial" charset="0"/>
            <a:ea typeface="Arial" charset="0"/>
            <a:cs typeface="Arial" charset="0"/>
          </a:endParaRPr>
        </a:p>
      </dsp:txBody>
      <dsp:txXfrm rot="10800000">
        <a:off x="3077829" y="3112254"/>
        <a:ext cx="50408" cy="50408"/>
      </dsp:txXfrm>
    </dsp:sp>
    <dsp:sp modelId="{8FDBB0B2-D505-A048-A5D0-B699F4D5E5DF}">
      <dsp:nvSpPr>
        <dsp:cNvPr id="0" name=""/>
        <dsp:cNvSpPr/>
      </dsp:nvSpPr>
      <dsp:spPr>
        <a:xfrm>
          <a:off x="301345" y="3078428"/>
          <a:ext cx="2583164" cy="1053410"/>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a:latin typeface="Arial" charset="0"/>
              <a:ea typeface="Arial" charset="0"/>
              <a:cs typeface="Arial" charset="0"/>
            </a:rPr>
            <a:t>Water Framework </a:t>
          </a:r>
          <a:r>
            <a:rPr lang="pt-PT" sz="1800" kern="1200" dirty="0" err="1">
              <a:latin typeface="Arial" charset="0"/>
              <a:ea typeface="Arial" charset="0"/>
              <a:cs typeface="Arial" charset="0"/>
            </a:rPr>
            <a:t>Directive</a:t>
          </a:r>
          <a:endParaRPr lang="pt-PT" sz="1800" kern="1200" dirty="0">
            <a:latin typeface="Arial" charset="0"/>
            <a:ea typeface="Arial" charset="0"/>
            <a:cs typeface="Arial" charset="0"/>
          </a:endParaRPr>
        </a:p>
      </dsp:txBody>
      <dsp:txXfrm>
        <a:off x="679641" y="3232696"/>
        <a:ext cx="1826572" cy="744874"/>
      </dsp:txXfrm>
    </dsp:sp>
    <dsp:sp modelId="{3703A7ED-ED8A-4A18-9152-A4EF739DE820}">
      <dsp:nvSpPr>
        <dsp:cNvPr id="0" name=""/>
        <dsp:cNvSpPr/>
      </dsp:nvSpPr>
      <dsp:spPr>
        <a:xfrm rot="5360944">
          <a:off x="4530333" y="3676281"/>
          <a:ext cx="770590" cy="17876"/>
        </a:xfrm>
        <a:custGeom>
          <a:avLst/>
          <a:gdLst/>
          <a:ahLst/>
          <a:cxnLst/>
          <a:rect l="0" t="0" r="0" b="0"/>
          <a:pathLst>
            <a:path>
              <a:moveTo>
                <a:pt x="0" y="8938"/>
              </a:moveTo>
              <a:lnTo>
                <a:pt x="770590"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96363" y="3665955"/>
        <a:ext cx="38529" cy="38529"/>
      </dsp:txXfrm>
    </dsp:sp>
    <dsp:sp modelId="{6F1202A5-6551-4B4F-A7D4-85C88FAB2DF4}">
      <dsp:nvSpPr>
        <dsp:cNvPr id="0" name=""/>
        <dsp:cNvSpPr/>
      </dsp:nvSpPr>
      <dsp:spPr>
        <a:xfrm>
          <a:off x="4146221" y="4070477"/>
          <a:ext cx="1558767" cy="985831"/>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76200" cap="flat" cmpd="sng" algn="ctr">
          <a:solidFill>
            <a:schemeClr val="accent3"/>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PT" sz="2000" kern="1200" dirty="0"/>
            <a:t>Nitrates </a:t>
          </a:r>
          <a:r>
            <a:rPr lang="pt-PT" sz="2000" kern="1200" dirty="0" err="1"/>
            <a:t>Directive</a:t>
          </a:r>
          <a:endParaRPr lang="en-GB" sz="2000" kern="1200" dirty="0"/>
        </a:p>
      </dsp:txBody>
      <dsp:txXfrm>
        <a:off x="4374497" y="4214849"/>
        <a:ext cx="1102215" cy="697087"/>
      </dsp:txXfrm>
    </dsp:sp>
    <dsp:sp modelId="{793E9749-C07F-41AA-92E9-EEE1A997EA46}">
      <dsp:nvSpPr>
        <dsp:cNvPr id="0" name=""/>
        <dsp:cNvSpPr/>
      </dsp:nvSpPr>
      <dsp:spPr>
        <a:xfrm rot="734050">
          <a:off x="6338338" y="2947053"/>
          <a:ext cx="597589" cy="17876"/>
        </a:xfrm>
        <a:custGeom>
          <a:avLst/>
          <a:gdLst/>
          <a:ahLst/>
          <a:cxnLst/>
          <a:rect l="0" t="0" r="0" b="0"/>
          <a:pathLst>
            <a:path>
              <a:moveTo>
                <a:pt x="0" y="8938"/>
              </a:moveTo>
              <a:lnTo>
                <a:pt x="597589"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622193" y="2941052"/>
        <a:ext cx="29879" cy="29879"/>
      </dsp:txXfrm>
    </dsp:sp>
    <dsp:sp modelId="{6E44F5EB-4C99-4418-80FC-06F122793B3E}">
      <dsp:nvSpPr>
        <dsp:cNvPr id="0" name=""/>
        <dsp:cNvSpPr/>
      </dsp:nvSpPr>
      <dsp:spPr>
        <a:xfrm>
          <a:off x="6635364" y="2810668"/>
          <a:ext cx="3209640" cy="9858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76200">
          <a:solidFill>
            <a:schemeClr val="accent3"/>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PT" sz="1900" b="0" kern="1200" cap="none" spc="0" dirty="0" err="1">
              <a:ln w="0"/>
              <a:solidFill>
                <a:schemeClr val="tx1"/>
              </a:solidFill>
              <a:effectLst>
                <a:outerShdw blurRad="38100" dist="19050" dir="2700000" algn="tl" rotWithShape="0">
                  <a:schemeClr val="dk1">
                    <a:alpha val="40000"/>
                  </a:schemeClr>
                </a:outerShdw>
              </a:effectLst>
            </a:rPr>
            <a:t>Groundwater</a:t>
          </a:r>
          <a:r>
            <a:rPr lang="pt-PT" sz="1300" b="0" kern="1200" cap="none" spc="0" dirty="0">
              <a:ln w="0"/>
              <a:solidFill>
                <a:schemeClr val="tx1"/>
              </a:solidFill>
              <a:effectLst>
                <a:outerShdw blurRad="38100" dist="19050" dir="2700000" algn="tl" rotWithShape="0">
                  <a:schemeClr val="dk1">
                    <a:alpha val="40000"/>
                  </a:schemeClr>
                </a:outerShdw>
              </a:effectLst>
            </a:rPr>
            <a:t> </a:t>
          </a:r>
          <a:r>
            <a:rPr lang="pt-PT" sz="1900" b="0" kern="1200" cap="none" spc="0" dirty="0" err="1">
              <a:ln w="0"/>
              <a:solidFill>
                <a:schemeClr val="tx1"/>
              </a:solidFill>
              <a:effectLst>
                <a:outerShdw blurRad="38100" dist="19050" dir="2700000" algn="tl" rotWithShape="0">
                  <a:schemeClr val="dk1">
                    <a:alpha val="40000"/>
                  </a:schemeClr>
                </a:outerShdw>
              </a:effectLst>
            </a:rPr>
            <a:t>Directive</a:t>
          </a:r>
          <a:endParaRPr lang="en-GB" sz="1900" b="0" kern="1200" cap="none" spc="0" dirty="0">
            <a:ln w="0"/>
            <a:solidFill>
              <a:schemeClr val="tx1"/>
            </a:solidFill>
            <a:effectLst>
              <a:outerShdw blurRad="38100" dist="19050" dir="2700000" algn="tl" rotWithShape="0">
                <a:schemeClr val="dk1">
                  <a:alpha val="40000"/>
                </a:schemeClr>
              </a:outerShdw>
            </a:effectLst>
          </a:endParaRPr>
        </a:p>
      </dsp:txBody>
      <dsp:txXfrm>
        <a:off x="7105405" y="2955040"/>
        <a:ext cx="2269558" cy="697087"/>
      </dsp:txXfrm>
    </dsp:sp>
    <dsp:sp modelId="{9D70B12A-488E-4E8B-B4EB-A2E204594F4C}">
      <dsp:nvSpPr>
        <dsp:cNvPr id="0" name=""/>
        <dsp:cNvSpPr/>
      </dsp:nvSpPr>
      <dsp:spPr>
        <a:xfrm rot="2282024">
          <a:off x="5545251" y="3647109"/>
          <a:ext cx="1466875" cy="17876"/>
        </a:xfrm>
        <a:custGeom>
          <a:avLst/>
          <a:gdLst/>
          <a:ahLst/>
          <a:cxnLst/>
          <a:rect l="0" t="0" r="0" b="0"/>
          <a:pathLst>
            <a:path>
              <a:moveTo>
                <a:pt x="0" y="8938"/>
              </a:moveTo>
              <a:lnTo>
                <a:pt x="1466875" y="893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242017" y="3619375"/>
        <a:ext cx="73343" cy="73343"/>
      </dsp:txXfrm>
    </dsp:sp>
    <dsp:sp modelId="{E786D7A9-734E-4782-9628-C7E9F2A7DB42}">
      <dsp:nvSpPr>
        <dsp:cNvPr id="0" name=""/>
        <dsp:cNvSpPr/>
      </dsp:nvSpPr>
      <dsp:spPr>
        <a:xfrm>
          <a:off x="6101534" y="4060088"/>
          <a:ext cx="2647627" cy="9858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76200">
          <a:solidFill>
            <a:schemeClr val="accent3"/>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PT" sz="1900" kern="1200" dirty="0" err="1"/>
            <a:t>Common</a:t>
          </a:r>
          <a:r>
            <a:rPr lang="pt-PT" sz="1900" kern="1200" dirty="0"/>
            <a:t> </a:t>
          </a:r>
          <a:r>
            <a:rPr lang="pt-PT" sz="1900" kern="1200" dirty="0" err="1"/>
            <a:t>Agricultural</a:t>
          </a:r>
          <a:r>
            <a:rPr lang="pt-PT" sz="1900" kern="1200" dirty="0"/>
            <a:t> </a:t>
          </a:r>
          <a:r>
            <a:rPr lang="pt-PT" sz="1900" kern="1200" dirty="0" err="1"/>
            <a:t>Policy</a:t>
          </a:r>
          <a:endParaRPr lang="en-GB" sz="1900" kern="1200" dirty="0"/>
        </a:p>
      </dsp:txBody>
      <dsp:txXfrm>
        <a:off x="6489270" y="4204460"/>
        <a:ext cx="1872155" cy="697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80DDD-FD7D-BC46-9622-966873D0F539}">
      <dsp:nvSpPr>
        <dsp:cNvPr id="0" name=""/>
        <dsp:cNvSpPr/>
      </dsp:nvSpPr>
      <dsp:spPr>
        <a:xfrm>
          <a:off x="3331387" y="1941128"/>
          <a:ext cx="3239273" cy="100228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b="1" kern="1200" dirty="0" err="1">
              <a:latin typeface="Arial" charset="0"/>
              <a:ea typeface="Arial" charset="0"/>
              <a:cs typeface="Arial" charset="0"/>
            </a:rPr>
            <a:t>Restoration</a:t>
          </a:r>
          <a:endParaRPr lang="pt-PT" sz="2400" b="1" kern="1200" dirty="0">
            <a:latin typeface="Arial" charset="0"/>
            <a:ea typeface="Arial" charset="0"/>
            <a:cs typeface="Arial" charset="0"/>
          </a:endParaRPr>
        </a:p>
      </dsp:txBody>
      <dsp:txXfrm>
        <a:off x="3805768" y="2087909"/>
        <a:ext cx="2290511" cy="708719"/>
      </dsp:txXfrm>
    </dsp:sp>
    <dsp:sp modelId="{1F069247-5649-4308-B395-3D5B407DB86D}">
      <dsp:nvSpPr>
        <dsp:cNvPr id="0" name=""/>
        <dsp:cNvSpPr/>
      </dsp:nvSpPr>
      <dsp:spPr>
        <a:xfrm rot="7854503">
          <a:off x="3974682" y="3169320"/>
          <a:ext cx="673080" cy="22675"/>
        </a:xfrm>
        <a:custGeom>
          <a:avLst/>
          <a:gdLst/>
          <a:ahLst/>
          <a:cxnLst/>
          <a:rect l="0" t="0" r="0" b="0"/>
          <a:pathLst>
            <a:path>
              <a:moveTo>
                <a:pt x="0" y="11337"/>
              </a:moveTo>
              <a:lnTo>
                <a:pt x="673080" y="11337"/>
              </a:lnTo>
            </a:path>
          </a:pathLst>
        </a:custGeom>
        <a:noFill/>
        <a:ln w="3810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4294395" y="3163831"/>
        <a:ext cx="33654" cy="33654"/>
      </dsp:txXfrm>
    </dsp:sp>
    <dsp:sp modelId="{2B7700A7-8BD9-4007-A0BC-390DBCFD9759}">
      <dsp:nvSpPr>
        <dsp:cNvPr id="0" name=""/>
        <dsp:cNvSpPr/>
      </dsp:nvSpPr>
      <dsp:spPr>
        <a:xfrm>
          <a:off x="1519272" y="3384830"/>
          <a:ext cx="3821394" cy="1625748"/>
        </a:xfrm>
        <a:prstGeom prst="ellipse">
          <a:avLst/>
        </a:prstGeom>
        <a:solidFill>
          <a:schemeClr val="accent6">
            <a:lumMod val="75000"/>
          </a:schemeClr>
        </a:solidFill>
        <a:ln w="76200" cap="flat" cmpd="sng" algn="ctr">
          <a:no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pt-PT" sz="2200" b="1" kern="1200" dirty="0">
              <a:solidFill>
                <a:schemeClr val="bg1"/>
              </a:solidFill>
            </a:rPr>
            <a:t>Promoting the Development of </a:t>
          </a:r>
          <a:r>
            <a:rPr lang="pt-PT" sz="2200" b="1" u="sng" kern="1200" dirty="0">
              <a:solidFill>
                <a:schemeClr val="bg1"/>
              </a:solidFill>
            </a:rPr>
            <a:t>Ecological Civilization </a:t>
          </a:r>
          <a:r>
            <a:rPr lang="pt-PT" sz="2200" b="1" kern="1200" dirty="0">
              <a:solidFill>
                <a:schemeClr val="bg1"/>
              </a:solidFill>
            </a:rPr>
            <a:t>(2015)</a:t>
          </a:r>
          <a:endParaRPr lang="en-GB" sz="2200" b="1" kern="1200" dirty="0">
            <a:solidFill>
              <a:schemeClr val="bg1"/>
            </a:solidFill>
          </a:endParaRPr>
        </a:p>
      </dsp:txBody>
      <dsp:txXfrm>
        <a:off x="2078902" y="3622915"/>
        <a:ext cx="2702134" cy="1149578"/>
      </dsp:txXfrm>
    </dsp:sp>
    <dsp:sp modelId="{8790DD72-3F1E-4A7F-B163-5774A7DC28A8}">
      <dsp:nvSpPr>
        <dsp:cNvPr id="0" name=""/>
        <dsp:cNvSpPr/>
      </dsp:nvSpPr>
      <dsp:spPr>
        <a:xfrm rot="18202049">
          <a:off x="5183141" y="1770489"/>
          <a:ext cx="405652" cy="22675"/>
        </a:xfrm>
        <a:custGeom>
          <a:avLst/>
          <a:gdLst/>
          <a:ahLst/>
          <a:cxnLst/>
          <a:rect l="0" t="0" r="0" b="0"/>
          <a:pathLst>
            <a:path>
              <a:moveTo>
                <a:pt x="0" y="11337"/>
              </a:moveTo>
              <a:lnTo>
                <a:pt x="405652" y="11337"/>
              </a:lnTo>
            </a:path>
          </a:pathLst>
        </a:custGeom>
        <a:noFill/>
        <a:ln w="3810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5375826" y="1771686"/>
        <a:ext cx="20282" cy="20282"/>
      </dsp:txXfrm>
    </dsp:sp>
    <dsp:sp modelId="{A3C8CE87-25D1-40B1-9360-966874D17587}">
      <dsp:nvSpPr>
        <dsp:cNvPr id="0" name=""/>
        <dsp:cNvSpPr/>
      </dsp:nvSpPr>
      <dsp:spPr>
        <a:xfrm>
          <a:off x="4378976" y="0"/>
          <a:ext cx="3271047" cy="1654859"/>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b="1" kern="1200" dirty="0"/>
            <a:t>Water Law of PRC </a:t>
          </a:r>
        </a:p>
        <a:p>
          <a:pPr marL="0" lvl="0" indent="0" algn="ctr" defTabSz="1066800">
            <a:lnSpc>
              <a:spcPct val="90000"/>
            </a:lnSpc>
            <a:spcBef>
              <a:spcPct val="0"/>
            </a:spcBef>
            <a:spcAft>
              <a:spcPct val="35000"/>
            </a:spcAft>
            <a:buNone/>
          </a:pPr>
          <a:r>
            <a:rPr lang="pt-PT" sz="2400" b="1" kern="1200" dirty="0"/>
            <a:t>1988 (2016)</a:t>
          </a:r>
          <a:endParaRPr lang="en-GB" sz="2400" b="1" kern="1200" dirty="0"/>
        </a:p>
      </dsp:txBody>
      <dsp:txXfrm>
        <a:off x="4858010" y="242348"/>
        <a:ext cx="2312979" cy="1170163"/>
      </dsp:txXfrm>
    </dsp:sp>
    <dsp:sp modelId="{7023D5F2-3E3F-47D5-82E0-A2AC98F393C2}">
      <dsp:nvSpPr>
        <dsp:cNvPr id="0" name=""/>
        <dsp:cNvSpPr/>
      </dsp:nvSpPr>
      <dsp:spPr>
        <a:xfrm rot="776495">
          <a:off x="6239935" y="2829855"/>
          <a:ext cx="894178" cy="22675"/>
        </a:xfrm>
        <a:custGeom>
          <a:avLst/>
          <a:gdLst/>
          <a:ahLst/>
          <a:cxnLst/>
          <a:rect l="0" t="0" r="0" b="0"/>
          <a:pathLst>
            <a:path>
              <a:moveTo>
                <a:pt x="0" y="11337"/>
              </a:moveTo>
              <a:lnTo>
                <a:pt x="894178" y="11337"/>
              </a:lnTo>
            </a:path>
          </a:pathLst>
        </a:custGeom>
        <a:noFill/>
        <a:ln w="3810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6664670" y="2818838"/>
        <a:ext cx="44708" cy="44708"/>
      </dsp:txXfrm>
    </dsp:sp>
    <dsp:sp modelId="{E56A14C7-41DB-4AB2-808A-83F683016DFE}">
      <dsp:nvSpPr>
        <dsp:cNvPr id="0" name=""/>
        <dsp:cNvSpPr/>
      </dsp:nvSpPr>
      <dsp:spPr>
        <a:xfrm>
          <a:off x="6894402" y="2600441"/>
          <a:ext cx="3417028" cy="1362026"/>
        </a:xfrm>
        <a:prstGeom prst="ellipse">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PT" sz="2000" b="1" kern="1200" dirty="0"/>
            <a:t>Water Pollution Prevention and Control  Action Plan </a:t>
          </a:r>
        </a:p>
        <a:p>
          <a:pPr marL="0" lvl="0" indent="0" algn="ctr" defTabSz="889000">
            <a:lnSpc>
              <a:spcPct val="90000"/>
            </a:lnSpc>
            <a:spcBef>
              <a:spcPct val="0"/>
            </a:spcBef>
            <a:spcAft>
              <a:spcPct val="35000"/>
            </a:spcAft>
            <a:buNone/>
          </a:pPr>
          <a:r>
            <a:rPr lang="pt-PT" sz="2000" b="1" kern="1200" dirty="0"/>
            <a:t> 2015</a:t>
          </a:r>
          <a:endParaRPr lang="en-GB" sz="2000" b="1" kern="1200" dirty="0"/>
        </a:p>
      </dsp:txBody>
      <dsp:txXfrm>
        <a:off x="7394814" y="2799905"/>
        <a:ext cx="2416204" cy="963098"/>
      </dsp:txXfrm>
    </dsp:sp>
    <dsp:sp modelId="{076DD135-1063-6C48-BC09-8066EEC59EEB}">
      <dsp:nvSpPr>
        <dsp:cNvPr id="0" name=""/>
        <dsp:cNvSpPr/>
      </dsp:nvSpPr>
      <dsp:spPr>
        <a:xfrm rot="20843364">
          <a:off x="6248109" y="1997838"/>
          <a:ext cx="1277563" cy="22675"/>
        </a:xfrm>
        <a:custGeom>
          <a:avLst/>
          <a:gdLst/>
          <a:ahLst/>
          <a:cxnLst/>
          <a:rect l="0" t="0" r="0" b="0"/>
          <a:pathLst>
            <a:path>
              <a:moveTo>
                <a:pt x="0" y="11337"/>
              </a:moveTo>
              <a:lnTo>
                <a:pt x="1277563" y="11337"/>
              </a:lnTo>
            </a:path>
          </a:pathLst>
        </a:custGeom>
        <a:noFill/>
        <a:ln w="3810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PT" sz="1800" kern="1200">
            <a:latin typeface="Arial" charset="0"/>
            <a:ea typeface="Arial" charset="0"/>
            <a:cs typeface="Arial" charset="0"/>
          </a:endParaRPr>
        </a:p>
      </dsp:txBody>
      <dsp:txXfrm>
        <a:off x="6854951" y="1977237"/>
        <a:ext cx="63878" cy="63878"/>
      </dsp:txXfrm>
    </dsp:sp>
    <dsp:sp modelId="{8FDBB0B2-D505-A048-A5D0-B699F4D5E5DF}">
      <dsp:nvSpPr>
        <dsp:cNvPr id="0" name=""/>
        <dsp:cNvSpPr/>
      </dsp:nvSpPr>
      <dsp:spPr>
        <a:xfrm>
          <a:off x="7381682" y="841046"/>
          <a:ext cx="2929748" cy="1459424"/>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b="1" kern="1200" dirty="0"/>
            <a:t>National  Comprehensive Plan on Water Resources  </a:t>
          </a:r>
        </a:p>
        <a:p>
          <a:pPr marL="0" lvl="0" indent="0" algn="ctr" defTabSz="800100">
            <a:lnSpc>
              <a:spcPct val="90000"/>
            </a:lnSpc>
            <a:spcBef>
              <a:spcPct val="0"/>
            </a:spcBef>
            <a:spcAft>
              <a:spcPct val="35000"/>
            </a:spcAft>
            <a:buNone/>
          </a:pPr>
          <a:r>
            <a:rPr lang="pt-PT" sz="1800" b="1" kern="1200" dirty="0"/>
            <a:t>2010-2030</a:t>
          </a:r>
        </a:p>
      </dsp:txBody>
      <dsp:txXfrm>
        <a:off x="7810734" y="1054774"/>
        <a:ext cx="2071644" cy="1031968"/>
      </dsp:txXfrm>
    </dsp:sp>
    <dsp:sp modelId="{5E6DE888-A428-4CA2-A0D6-1B11D44640AC}">
      <dsp:nvSpPr>
        <dsp:cNvPr id="0" name=""/>
        <dsp:cNvSpPr/>
      </dsp:nvSpPr>
      <dsp:spPr>
        <a:xfrm rot="2842783">
          <a:off x="5210943" y="3331378"/>
          <a:ext cx="1137344" cy="22675"/>
        </a:xfrm>
        <a:custGeom>
          <a:avLst/>
          <a:gdLst/>
          <a:ahLst/>
          <a:cxnLst/>
          <a:rect l="0" t="0" r="0" b="0"/>
          <a:pathLst>
            <a:path>
              <a:moveTo>
                <a:pt x="0" y="11337"/>
              </a:moveTo>
              <a:lnTo>
                <a:pt x="1137344" y="11337"/>
              </a:lnTo>
            </a:path>
          </a:pathLst>
        </a:custGeom>
        <a:noFill/>
        <a:ln w="3810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5751181" y="3314282"/>
        <a:ext cx="56867" cy="56867"/>
      </dsp:txXfrm>
    </dsp:sp>
    <dsp:sp modelId="{C64D5C2D-ABC4-4C00-A9AE-0190006D78B5}">
      <dsp:nvSpPr>
        <dsp:cNvPr id="0" name=""/>
        <dsp:cNvSpPr/>
      </dsp:nvSpPr>
      <dsp:spPr>
        <a:xfrm>
          <a:off x="5365300" y="3695175"/>
          <a:ext cx="2771036" cy="1405932"/>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t>River and Lake Chief System</a:t>
          </a:r>
        </a:p>
      </dsp:txBody>
      <dsp:txXfrm>
        <a:off x="5771109" y="3901069"/>
        <a:ext cx="1959418" cy="994144"/>
      </dsp:txXfrm>
    </dsp:sp>
    <dsp:sp modelId="{6B3BAF52-8CC6-449B-8DBA-7BA62C9E9263}">
      <dsp:nvSpPr>
        <dsp:cNvPr id="0" name=""/>
        <dsp:cNvSpPr/>
      </dsp:nvSpPr>
      <dsp:spPr>
        <a:xfrm rot="10440357">
          <a:off x="3075234" y="2609881"/>
          <a:ext cx="342994" cy="22675"/>
        </a:xfrm>
        <a:custGeom>
          <a:avLst/>
          <a:gdLst/>
          <a:ahLst/>
          <a:cxnLst/>
          <a:rect l="0" t="0" r="0" b="0"/>
          <a:pathLst>
            <a:path>
              <a:moveTo>
                <a:pt x="0" y="11337"/>
              </a:moveTo>
              <a:lnTo>
                <a:pt x="342994" y="11337"/>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238156" y="2612644"/>
        <a:ext cx="17149" cy="17149"/>
      </dsp:txXfrm>
    </dsp:sp>
    <dsp:sp modelId="{602FA5CD-137C-4F0C-951E-454159719E77}">
      <dsp:nvSpPr>
        <dsp:cNvPr id="0" name=""/>
        <dsp:cNvSpPr/>
      </dsp:nvSpPr>
      <dsp:spPr>
        <a:xfrm>
          <a:off x="5469" y="1941115"/>
          <a:ext cx="3097812" cy="1715600"/>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Three Red Lines </a:t>
          </a:r>
          <a:r>
            <a:rPr lang="en-US" sz="2000" kern="1200" dirty="0"/>
            <a:t>of Most Stringent Water Resources Management (2012)</a:t>
          </a:r>
        </a:p>
      </dsp:txBody>
      <dsp:txXfrm>
        <a:off x="459133" y="2192359"/>
        <a:ext cx="2190484" cy="1213112"/>
      </dsp:txXfrm>
    </dsp:sp>
    <dsp:sp modelId="{BBCC42A4-735C-4BC8-9A38-53564E798343}">
      <dsp:nvSpPr>
        <dsp:cNvPr id="0" name=""/>
        <dsp:cNvSpPr/>
      </dsp:nvSpPr>
      <dsp:spPr>
        <a:xfrm rot="12470567">
          <a:off x="3398697" y="1816665"/>
          <a:ext cx="778747" cy="22675"/>
        </a:xfrm>
        <a:custGeom>
          <a:avLst/>
          <a:gdLst/>
          <a:ahLst/>
          <a:cxnLst/>
          <a:rect l="0" t="0" r="0" b="0"/>
          <a:pathLst>
            <a:path>
              <a:moveTo>
                <a:pt x="0" y="11337"/>
              </a:moveTo>
              <a:lnTo>
                <a:pt x="778747" y="11337"/>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768602" y="1808534"/>
        <a:ext cx="38937" cy="38937"/>
      </dsp:txXfrm>
    </dsp:sp>
    <dsp:sp modelId="{8BE0B911-93A0-4E17-B5F9-B296594E2BA4}">
      <dsp:nvSpPr>
        <dsp:cNvPr id="0" name=""/>
        <dsp:cNvSpPr/>
      </dsp:nvSpPr>
      <dsp:spPr>
        <a:xfrm>
          <a:off x="529886" y="303435"/>
          <a:ext cx="3594290" cy="1505708"/>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altLang="zh-CN" sz="1700" b="1" kern="1200"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The new Environmental Protection Law (2015)</a:t>
          </a:r>
          <a:endParaRPr lang="zh-CN" altLang="en-US" sz="17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dsp:txBody>
      <dsp:txXfrm>
        <a:off x="1056258" y="523941"/>
        <a:ext cx="2541546" cy="10646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C65B0-E475-49D0-86AD-7A9F799CCD73}" type="datetimeFigureOut">
              <a:rPr lang="fi-FI" smtClean="0"/>
              <a:t>11.6.2019</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EC665-8F98-4EE5-A8F6-8DB84E930FF9}" type="slidenum">
              <a:rPr lang="fi-FI" smtClean="0"/>
              <a:t>‹#›</a:t>
            </a:fld>
            <a:endParaRPr lang="fi-FI"/>
          </a:p>
        </p:txBody>
      </p:sp>
    </p:spTree>
    <p:extLst>
      <p:ext uri="{BB962C8B-B14F-4D97-AF65-F5344CB8AC3E}">
        <p14:creationId xmlns:p14="http://schemas.microsoft.com/office/powerpoint/2010/main" val="220488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Cover </a:t>
            </a:r>
            <a:r>
              <a:rPr lang="fi-FI" dirty="0" err="1"/>
              <a:t>page</a:t>
            </a:r>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1</a:t>
            </a:fld>
            <a:endParaRPr lang="fi-FI"/>
          </a:p>
        </p:txBody>
      </p:sp>
    </p:spTree>
    <p:extLst>
      <p:ext uri="{BB962C8B-B14F-4D97-AF65-F5344CB8AC3E}">
        <p14:creationId xmlns:p14="http://schemas.microsoft.com/office/powerpoint/2010/main" val="801056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Example</a:t>
            </a:r>
            <a:r>
              <a:rPr lang="fi-FI" baseline="0" dirty="0"/>
              <a:t> </a:t>
            </a:r>
            <a:r>
              <a:rPr lang="fi-FI" baseline="0" dirty="0" err="1"/>
              <a:t>how</a:t>
            </a:r>
            <a:r>
              <a:rPr lang="fi-FI" baseline="0" dirty="0"/>
              <a:t> to </a:t>
            </a:r>
            <a:r>
              <a:rPr lang="fi-FI" baseline="0" dirty="0" err="1"/>
              <a:t>present</a:t>
            </a:r>
            <a:r>
              <a:rPr lang="fi-FI" baseline="0" dirty="0"/>
              <a:t> some </a:t>
            </a:r>
            <a:r>
              <a:rPr lang="fi-FI" baseline="0" dirty="0" err="1"/>
              <a:t>statistics</a:t>
            </a:r>
            <a:r>
              <a:rPr lang="fi-FI" baseline="0" dirty="0"/>
              <a:t> </a:t>
            </a:r>
            <a:r>
              <a:rPr lang="fi-FI" baseline="0" dirty="0" err="1"/>
              <a:t>or</a:t>
            </a:r>
            <a:r>
              <a:rPr lang="fi-FI" baseline="0" dirty="0"/>
              <a:t> </a:t>
            </a:r>
            <a:r>
              <a:rPr lang="fi-FI" baseline="0" dirty="0" err="1"/>
              <a:t>numerical</a:t>
            </a:r>
            <a:r>
              <a:rPr lang="fi-FI" baseline="0" dirty="0"/>
              <a:t> </a:t>
            </a:r>
            <a:r>
              <a:rPr lang="fi-FI" baseline="0" dirty="0" err="1"/>
              <a:t>facts</a:t>
            </a:r>
            <a:r>
              <a:rPr lang="fi-FI" baseline="0" dirty="0"/>
              <a:t>. </a:t>
            </a:r>
            <a:endParaRPr lang="fi-FI" dirty="0"/>
          </a:p>
          <a:p>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33</a:t>
            </a:fld>
            <a:endParaRPr lang="fi-FI"/>
          </a:p>
        </p:txBody>
      </p:sp>
    </p:spTree>
    <p:extLst>
      <p:ext uri="{BB962C8B-B14F-4D97-AF65-F5344CB8AC3E}">
        <p14:creationId xmlns:p14="http://schemas.microsoft.com/office/powerpoint/2010/main" val="312576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Thank</a:t>
            </a:r>
            <a:r>
              <a:rPr lang="fi-FI" dirty="0"/>
              <a:t> </a:t>
            </a:r>
            <a:r>
              <a:rPr lang="fi-FI" dirty="0" err="1"/>
              <a:t>you</a:t>
            </a:r>
            <a:r>
              <a:rPr lang="fi-FI" dirty="0"/>
              <a:t> </a:t>
            </a:r>
            <a:r>
              <a:rPr lang="fi-FI" dirty="0" err="1"/>
              <a:t>page</a:t>
            </a:r>
            <a:r>
              <a:rPr lang="fi-FI" dirty="0"/>
              <a:t> – web + </a:t>
            </a:r>
            <a:r>
              <a:rPr lang="fi-FI" dirty="0" err="1"/>
              <a:t>place</a:t>
            </a:r>
            <a:r>
              <a:rPr lang="fi-FI" dirty="0"/>
              <a:t> for </a:t>
            </a:r>
            <a:r>
              <a:rPr lang="fi-FI" dirty="0" err="1"/>
              <a:t>additional</a:t>
            </a:r>
            <a:r>
              <a:rPr lang="fi-FI" dirty="0"/>
              <a:t> </a:t>
            </a:r>
            <a:r>
              <a:rPr lang="fi-FI" dirty="0" err="1"/>
              <a:t>contact</a:t>
            </a:r>
            <a:r>
              <a:rPr lang="fi-FI" dirty="0"/>
              <a:t> info</a:t>
            </a:r>
            <a:r>
              <a:rPr lang="fi-FI" baseline="0" dirty="0"/>
              <a:t>. </a:t>
            </a:r>
            <a:br>
              <a:rPr lang="fi-FI" baseline="0" dirty="0"/>
            </a:br>
            <a:r>
              <a:rPr lang="fi-FI" dirty="0" err="1">
                <a:latin typeface="Arial" panose="020B0604020202020204" pitchFamily="34" charset="0"/>
                <a:cs typeface="Arial" panose="020B0604020202020204" pitchFamily="34" charset="0"/>
              </a:rPr>
              <a:t>Change</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background</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colour</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by</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right-clicking</a:t>
            </a:r>
            <a:r>
              <a:rPr lang="fi-FI" dirty="0">
                <a:latin typeface="Arial" panose="020B0604020202020204" pitchFamily="34" charset="0"/>
                <a:cs typeface="Arial" panose="020B0604020202020204" pitchFamily="34" charset="0"/>
              </a:rPr>
              <a:t> → </a:t>
            </a:r>
            <a:r>
              <a:rPr lang="fi-FI" dirty="0" err="1">
                <a:latin typeface="Arial" panose="020B0604020202020204" pitchFamily="34" charset="0"/>
                <a:cs typeface="Arial" panose="020B0604020202020204" pitchFamily="34" charset="0"/>
              </a:rPr>
              <a:t>Edit</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background</a:t>
            </a:r>
            <a:br>
              <a:rPr lang="fi-FI" dirty="0">
                <a:latin typeface="Arial" panose="020B0604020202020204" pitchFamily="34" charset="0"/>
                <a:cs typeface="Arial" panose="020B0604020202020204" pitchFamily="34" charset="0"/>
              </a:rPr>
            </a:br>
            <a:r>
              <a:rPr lang="fi-FI" dirty="0" err="1">
                <a:latin typeface="Arial" panose="020B0604020202020204" pitchFamily="34" charset="0"/>
                <a:cs typeface="Arial" panose="020B0604020202020204" pitchFamily="34" charset="0"/>
              </a:rPr>
              <a:t>Fill</a:t>
            </a:r>
            <a:r>
              <a:rPr lang="fi-FI" dirty="0">
                <a:latin typeface="Arial" panose="020B0604020202020204" pitchFamily="34" charset="0"/>
                <a:cs typeface="Arial" panose="020B0604020202020204" pitchFamily="34" charset="0"/>
              </a:rPr>
              <a:t> → </a:t>
            </a:r>
            <a:r>
              <a:rPr lang="fi-FI" dirty="0" err="1">
                <a:latin typeface="Arial" panose="020B0604020202020204" pitchFamily="34" charset="0"/>
                <a:cs typeface="Arial" panose="020B0604020202020204" pitchFamily="34" charset="0"/>
              </a:rPr>
              <a:t>colour</a:t>
            </a:r>
            <a:endParaRPr lang="fi-FI" dirty="0"/>
          </a:p>
          <a:p>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34</a:t>
            </a:fld>
            <a:endParaRPr lang="fi-FI"/>
          </a:p>
        </p:txBody>
      </p:sp>
    </p:spTree>
    <p:extLst>
      <p:ext uri="{BB962C8B-B14F-4D97-AF65-F5344CB8AC3E}">
        <p14:creationId xmlns:p14="http://schemas.microsoft.com/office/powerpoint/2010/main" val="202935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Thank</a:t>
            </a:r>
            <a:r>
              <a:rPr lang="fi-FI" dirty="0"/>
              <a:t> </a:t>
            </a:r>
            <a:r>
              <a:rPr lang="fi-FI" dirty="0" err="1"/>
              <a:t>you</a:t>
            </a:r>
            <a:r>
              <a:rPr lang="fi-FI" dirty="0"/>
              <a:t> </a:t>
            </a:r>
            <a:r>
              <a:rPr lang="fi-FI" dirty="0" err="1"/>
              <a:t>page</a:t>
            </a:r>
            <a:r>
              <a:rPr lang="fi-FI" dirty="0"/>
              <a:t> – web + </a:t>
            </a:r>
            <a:r>
              <a:rPr lang="fi-FI" dirty="0" err="1"/>
              <a:t>place</a:t>
            </a:r>
            <a:r>
              <a:rPr lang="fi-FI" dirty="0"/>
              <a:t> for </a:t>
            </a:r>
            <a:r>
              <a:rPr lang="fi-FI" dirty="0" err="1"/>
              <a:t>additional</a:t>
            </a:r>
            <a:r>
              <a:rPr lang="fi-FI" dirty="0"/>
              <a:t> </a:t>
            </a:r>
            <a:r>
              <a:rPr lang="fi-FI" dirty="0" err="1"/>
              <a:t>contact</a:t>
            </a:r>
            <a:r>
              <a:rPr lang="fi-FI" dirty="0"/>
              <a:t> info</a:t>
            </a:r>
            <a:r>
              <a:rPr lang="fi-FI" baseline="0" dirty="0"/>
              <a:t>. </a:t>
            </a:r>
            <a:br>
              <a:rPr lang="fi-FI" baseline="0" dirty="0"/>
            </a:br>
            <a:r>
              <a:rPr lang="fi-FI" dirty="0" err="1">
                <a:latin typeface="Arial" panose="020B0604020202020204" pitchFamily="34" charset="0"/>
                <a:cs typeface="Arial" panose="020B0604020202020204" pitchFamily="34" charset="0"/>
              </a:rPr>
              <a:t>Change</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background</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colour</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by</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right-clicking</a:t>
            </a:r>
            <a:r>
              <a:rPr lang="fi-FI" dirty="0">
                <a:latin typeface="Arial" panose="020B0604020202020204" pitchFamily="34" charset="0"/>
                <a:cs typeface="Arial" panose="020B0604020202020204" pitchFamily="34" charset="0"/>
              </a:rPr>
              <a:t> → </a:t>
            </a:r>
            <a:r>
              <a:rPr lang="fi-FI" dirty="0" err="1">
                <a:latin typeface="Arial" panose="020B0604020202020204" pitchFamily="34" charset="0"/>
                <a:cs typeface="Arial" panose="020B0604020202020204" pitchFamily="34" charset="0"/>
              </a:rPr>
              <a:t>Edit</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background</a:t>
            </a:r>
            <a:br>
              <a:rPr lang="fi-FI" dirty="0">
                <a:latin typeface="Arial" panose="020B0604020202020204" pitchFamily="34" charset="0"/>
                <a:cs typeface="Arial" panose="020B0604020202020204" pitchFamily="34" charset="0"/>
              </a:rPr>
            </a:br>
            <a:r>
              <a:rPr lang="fi-FI" dirty="0" err="1">
                <a:latin typeface="Arial" panose="020B0604020202020204" pitchFamily="34" charset="0"/>
                <a:cs typeface="Arial" panose="020B0604020202020204" pitchFamily="34" charset="0"/>
              </a:rPr>
              <a:t>Fill</a:t>
            </a:r>
            <a:r>
              <a:rPr lang="fi-FI" dirty="0">
                <a:latin typeface="Arial" panose="020B0604020202020204" pitchFamily="34" charset="0"/>
                <a:cs typeface="Arial" panose="020B0604020202020204" pitchFamily="34" charset="0"/>
              </a:rPr>
              <a:t> → </a:t>
            </a:r>
            <a:r>
              <a:rPr lang="fi-FI" dirty="0" err="1">
                <a:latin typeface="Arial" panose="020B0604020202020204" pitchFamily="34" charset="0"/>
                <a:cs typeface="Arial" panose="020B0604020202020204" pitchFamily="34" charset="0"/>
              </a:rPr>
              <a:t>colour</a:t>
            </a:r>
            <a:endParaRPr lang="fi-FI" dirty="0"/>
          </a:p>
          <a:p>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35</a:t>
            </a:fld>
            <a:endParaRPr lang="fi-FI"/>
          </a:p>
        </p:txBody>
      </p:sp>
    </p:spTree>
    <p:extLst>
      <p:ext uri="{BB962C8B-B14F-4D97-AF65-F5344CB8AC3E}">
        <p14:creationId xmlns:p14="http://schemas.microsoft.com/office/powerpoint/2010/main" val="2563565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latin typeface="Arial" panose="020B0604020202020204" pitchFamily="34" charset="0"/>
                <a:cs typeface="Arial" panose="020B0604020202020204" pitchFamily="34" charset="0"/>
              </a:rPr>
              <a:t>Change</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background</a:t>
            </a:r>
            <a:r>
              <a:rPr lang="fi-FI" dirty="0">
                <a:latin typeface="Arial" panose="020B0604020202020204" pitchFamily="34" charset="0"/>
                <a:cs typeface="Arial" panose="020B0604020202020204" pitchFamily="34" charset="0"/>
              </a:rPr>
              <a:t> image </a:t>
            </a:r>
            <a:r>
              <a:rPr lang="fi-FI" dirty="0" err="1">
                <a:latin typeface="Arial" panose="020B0604020202020204" pitchFamily="34" charset="0"/>
                <a:cs typeface="Arial" panose="020B0604020202020204" pitchFamily="34" charset="0"/>
              </a:rPr>
              <a:t>by</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right-clicking</a:t>
            </a:r>
            <a:r>
              <a:rPr lang="fi-FI" dirty="0">
                <a:latin typeface="Arial" panose="020B0604020202020204" pitchFamily="34" charset="0"/>
                <a:cs typeface="Arial" panose="020B0604020202020204" pitchFamily="34" charset="0"/>
              </a:rPr>
              <a:t> → </a:t>
            </a:r>
            <a:r>
              <a:rPr lang="fi-FI" dirty="0" err="1">
                <a:latin typeface="Arial" panose="020B0604020202020204" pitchFamily="34" charset="0"/>
                <a:cs typeface="Arial" panose="020B0604020202020204" pitchFamily="34" charset="0"/>
              </a:rPr>
              <a:t>Edit</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background</a:t>
            </a:r>
            <a:br>
              <a:rPr lang="fi-FI" dirty="0">
                <a:latin typeface="Arial" panose="020B0604020202020204" pitchFamily="34" charset="0"/>
                <a:cs typeface="Arial" panose="020B0604020202020204" pitchFamily="34" charset="0"/>
              </a:rPr>
            </a:br>
            <a:r>
              <a:rPr lang="fi-FI" dirty="0">
                <a:latin typeface="Arial" panose="020B0604020202020204" pitchFamily="34" charset="0"/>
                <a:cs typeface="Arial" panose="020B0604020202020204" pitchFamily="34" charset="0"/>
              </a:rPr>
              <a:t>Picture </a:t>
            </a:r>
            <a:r>
              <a:rPr lang="fi-FI" dirty="0" err="1">
                <a:latin typeface="Arial" panose="020B0604020202020204" pitchFamily="34" charset="0"/>
                <a:cs typeface="Arial" panose="020B0604020202020204" pitchFamily="34" charset="0"/>
              </a:rPr>
              <a:t>fill</a:t>
            </a:r>
            <a:r>
              <a:rPr lang="fi-FI" dirty="0">
                <a:latin typeface="Arial" panose="020B0604020202020204" pitchFamily="34" charset="0"/>
                <a:cs typeface="Arial" panose="020B0604020202020204" pitchFamily="34" charset="0"/>
              </a:rPr>
              <a:t> → </a:t>
            </a:r>
            <a:r>
              <a:rPr lang="fi-FI" dirty="0" err="1">
                <a:latin typeface="Arial" panose="020B0604020202020204" pitchFamily="34" charset="0"/>
                <a:cs typeface="Arial" panose="020B0604020202020204" pitchFamily="34" charset="0"/>
              </a:rPr>
              <a:t>From</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file</a:t>
            </a:r>
            <a:endParaRPr lang="fi-FI" dirty="0"/>
          </a:p>
          <a:p>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36</a:t>
            </a:fld>
            <a:endParaRPr lang="fi-FI"/>
          </a:p>
        </p:txBody>
      </p:sp>
    </p:spTree>
    <p:extLst>
      <p:ext uri="{BB962C8B-B14F-4D97-AF65-F5344CB8AC3E}">
        <p14:creationId xmlns:p14="http://schemas.microsoft.com/office/powerpoint/2010/main" val="75525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Posição da Imagem do Diapositivo 1">
            <a:extLst>
              <a:ext uri="{FF2B5EF4-FFF2-40B4-BE49-F238E27FC236}">
                <a16:creationId xmlns:a16="http://schemas.microsoft.com/office/drawing/2014/main" id="{C4564CA1-6D5C-4787-8A86-B3AD194FA5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Marcador de Posição de Notas 2">
            <a:extLst>
              <a:ext uri="{FF2B5EF4-FFF2-40B4-BE49-F238E27FC236}">
                <a16:creationId xmlns:a16="http://schemas.microsoft.com/office/drawing/2014/main" id="{EC0DEBC1-7E54-4D99-81AD-44C4049810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spcAft>
                <a:spcPts val="0"/>
              </a:spcAft>
            </a:pPr>
            <a:r>
              <a:rPr lang="pt-PT" altLang="en-US" dirty="0"/>
              <a:t>Lead to: </a:t>
            </a:r>
            <a:r>
              <a:rPr lang="pt-PT" sz="1200" dirty="0">
                <a:solidFill>
                  <a:schemeClr val="tx1"/>
                </a:solidFill>
                <a:latin typeface="Arial" charset="0"/>
                <a:ea typeface="Arial" charset="0"/>
                <a:cs typeface="Arial" charset="0"/>
              </a:rPr>
              <a:t>Improved water protection in the EU; Development of a dynamic, world-leading water sector; Building block for the EU </a:t>
            </a:r>
          </a:p>
          <a:p>
            <a:pPr lvl="0">
              <a:spcAft>
                <a:spcPts val="0"/>
              </a:spcAft>
            </a:pPr>
            <a:r>
              <a:rPr lang="pt-PT" sz="1200" dirty="0">
                <a:solidFill>
                  <a:schemeClr val="tx1"/>
                </a:solidFill>
                <a:latin typeface="Arial" charset="0"/>
                <a:ea typeface="Arial" charset="0"/>
                <a:cs typeface="Arial" charset="0"/>
              </a:rPr>
              <a:t>to spark green and blue growth and become more resource efficient</a:t>
            </a:r>
          </a:p>
          <a:p>
            <a:pPr eaLnBrk="1" hangingPunct="1">
              <a:spcBef>
                <a:spcPct val="0"/>
              </a:spcBef>
            </a:pPr>
            <a:endParaRPr lang="pt-PT" altLang="en-US" dirty="0"/>
          </a:p>
          <a:p>
            <a:pPr eaLnBrk="1" hangingPunct="1">
              <a:spcBef>
                <a:spcPct val="0"/>
              </a:spcBef>
            </a:pPr>
            <a:r>
              <a:rPr lang="pt-PT" altLang="en-US" dirty="0"/>
              <a:t>In: http://www.ecrr.org/Publications/tabid/2624/mod/11083/articleType/ArticleView/articleId/3052/Default.aspx </a:t>
            </a:r>
          </a:p>
          <a:p>
            <a:pPr eaLnBrk="1" hangingPunct="1">
              <a:spcBef>
                <a:spcPct val="0"/>
              </a:spcBef>
            </a:pPr>
            <a:endParaRPr lang="pt-PT" altLang="en-US" dirty="0"/>
          </a:p>
          <a:p>
            <a:r>
              <a:rPr lang="en-GB" altLang="en-US" dirty="0"/>
              <a:t>A range European Directives or national legislation/ policies and implementation programmes have led to an actual demand for river restoration tools and techniques and these can generally be grouped into two categories: </a:t>
            </a:r>
          </a:p>
          <a:p>
            <a:r>
              <a:rPr lang="en-GB" altLang="en-US" dirty="0"/>
              <a:t>1. Those which </a:t>
            </a:r>
            <a:r>
              <a:rPr lang="en-GB" altLang="en-US" b="1" i="1" dirty="0"/>
              <a:t>drive </a:t>
            </a:r>
            <a:r>
              <a:rPr lang="en-GB" altLang="en-US" dirty="0"/>
              <a:t>the delivery or river and catchment restoration, because restoration offers a means of meeting the objective of the Directive or policy </a:t>
            </a:r>
          </a:p>
          <a:p>
            <a:r>
              <a:rPr lang="en-GB" altLang="en-US" dirty="0"/>
              <a:t>2. Those which </a:t>
            </a:r>
            <a:r>
              <a:rPr lang="en-GB" altLang="en-US" b="1" i="1" dirty="0"/>
              <a:t>support </a:t>
            </a:r>
            <a:r>
              <a:rPr lang="en-GB" altLang="en-US" dirty="0"/>
              <a:t>the delivery of river restoration (here highlighted in blue), through wider environmental improvements, such as water quality, without which a restoration project might fail. </a:t>
            </a:r>
          </a:p>
          <a:p>
            <a:endParaRPr lang="pt-PT" altLang="en-US" dirty="0"/>
          </a:p>
          <a:p>
            <a:pPr eaLnBrk="1" hangingPunct="1">
              <a:spcBef>
                <a:spcPct val="0"/>
              </a:spcBef>
            </a:pPr>
            <a:r>
              <a:rPr lang="pt-PT" altLang="en-US" dirty="0"/>
              <a:t>Aditional Information about Water Framework Directive interactions with other legislative pieces in </a:t>
            </a:r>
            <a:r>
              <a:rPr lang="pt-PT" altLang="en-US" dirty="0">
                <a:cs typeface="Arial" panose="020B0604020202020204" pitchFamily="34" charset="0"/>
              </a:rPr>
              <a:t>http://www.epa.ie/water/watmg/wfd/#.Vs1h77SYM_U</a:t>
            </a:r>
            <a:r>
              <a:rPr lang="pt-PT" altLang="en-US" dirty="0"/>
              <a:t>: </a:t>
            </a:r>
          </a:p>
          <a:p>
            <a:pPr eaLnBrk="1" hangingPunct="1">
              <a:spcBef>
                <a:spcPct val="0"/>
              </a:spcBef>
            </a:pPr>
            <a:r>
              <a:rPr lang="pt-PT" altLang="en-US" dirty="0"/>
              <a:t>The Water Framework Directive is linked to a number of other EU directives in several ways. These include Directives relating to the protection of biodiversity (Birds and Habitats Directives), directives related to specific uses of waters (drinking water, bathing waters and urban waste water directives) and to directives concerned with the regulation of activities undertaken in the environment (Industrial Emissions and Environmental Impact Assessment directives). More recent directives on topics such as Floods and the Marine Strategy Framework have significant linkages with the WFD which is also supplemented by the Priority Substances Directive and the Groundwater Directive. The Nitrates Directive forms an integral part of the Water Framework Directive and is one of the key instruments in the protection of waters against agricultural pressures. The Sustainable Use of Pesticides and the Sewage Sludge Directives also provide for the control of materials applied to land.</a:t>
            </a:r>
          </a:p>
          <a:p>
            <a:endParaRPr lang="pt-PT" altLang="en-US" dirty="0"/>
          </a:p>
        </p:txBody>
      </p:sp>
      <p:sp>
        <p:nvSpPr>
          <p:cNvPr id="16388" name="Marcador de Posição do Número do Diapositivo 3">
            <a:extLst>
              <a:ext uri="{FF2B5EF4-FFF2-40B4-BE49-F238E27FC236}">
                <a16:creationId xmlns:a16="http://schemas.microsoft.com/office/drawing/2014/main" id="{4AED2E14-658B-491F-B10D-2ACB5D70DB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EC56185-AC1B-4B83-8520-4ECB22AAE524}" type="slidenum">
              <a:rPr lang="pt-PT" altLang="en-US" smtClean="0">
                <a:latin typeface="Calibri" panose="020F0502020204030204" pitchFamily="34" charset="0"/>
              </a:rPr>
              <a:pPr/>
              <a:t>3</a:t>
            </a:fld>
            <a:endParaRPr lang="pt-PT" altLang="en-US">
              <a:latin typeface="Calibri" panose="020F0502020204030204" pitchFamily="34" charset="0"/>
            </a:endParaRPr>
          </a:p>
        </p:txBody>
      </p:sp>
    </p:spTree>
    <p:extLst>
      <p:ext uri="{BB962C8B-B14F-4D97-AF65-F5344CB8AC3E}">
        <p14:creationId xmlns:p14="http://schemas.microsoft.com/office/powerpoint/2010/main" val="151307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Posição da Imagem do Diapositivo 1">
            <a:extLst>
              <a:ext uri="{FF2B5EF4-FFF2-40B4-BE49-F238E27FC236}">
                <a16:creationId xmlns:a16="http://schemas.microsoft.com/office/drawing/2014/main" id="{C4564CA1-6D5C-4787-8A86-B3AD194FA5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Marcador de Posição de Notas 2">
            <a:extLst>
              <a:ext uri="{FF2B5EF4-FFF2-40B4-BE49-F238E27FC236}">
                <a16:creationId xmlns:a16="http://schemas.microsoft.com/office/drawing/2014/main" id="{EC0DEBC1-7E54-4D99-81AD-44C4049810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GB" sz="1200" b="1" dirty="0"/>
              <a:t>Implementation of the Water Framework Directive, 1</a:t>
            </a:r>
            <a:r>
              <a:rPr lang="en-GB" sz="1200" b="1" baseline="30000" dirty="0"/>
              <a:t>st</a:t>
            </a:r>
            <a:r>
              <a:rPr lang="en-GB" sz="1200" b="1" dirty="0"/>
              <a:t> cycle 2009-2015: </a:t>
            </a:r>
            <a:r>
              <a:rPr lang="en-GB" sz="1200" b="1" dirty="0">
                <a:solidFill>
                  <a:srgbClr val="FF0000"/>
                </a:solidFill>
              </a:rPr>
              <a:t>€300 billion</a:t>
            </a:r>
          </a:p>
          <a:p>
            <a:pPr>
              <a:defRPr/>
            </a:pPr>
            <a:endParaRPr lang="en-GB" sz="1200" b="1" dirty="0"/>
          </a:p>
          <a:p>
            <a:pPr>
              <a:defRPr/>
            </a:pPr>
            <a:r>
              <a:rPr lang="en-GB" sz="1200" b="1" dirty="0"/>
              <a:t>Construction, renewal and maintenance of urban water infrastructure: </a:t>
            </a:r>
            <a:r>
              <a:rPr lang="en-GB" sz="1200" b="1" dirty="0">
                <a:solidFill>
                  <a:srgbClr val="FF0000"/>
                </a:solidFill>
              </a:rPr>
              <a:t>€90 billion annually</a:t>
            </a:r>
          </a:p>
          <a:p>
            <a:pPr>
              <a:defRPr/>
            </a:pPr>
            <a:endParaRPr lang="en-GB" sz="1200" b="1" dirty="0"/>
          </a:p>
          <a:p>
            <a:pPr>
              <a:defRPr/>
            </a:pPr>
            <a:r>
              <a:rPr lang="en-GB" sz="1200" b="1" dirty="0"/>
              <a:t>Research &amp; Development: </a:t>
            </a:r>
            <a:r>
              <a:rPr lang="en-GB" sz="1200" b="1" dirty="0">
                <a:solidFill>
                  <a:srgbClr val="FF0000"/>
                </a:solidFill>
              </a:rPr>
              <a:t>€9 billion</a:t>
            </a:r>
          </a:p>
          <a:p>
            <a:pPr>
              <a:defRPr/>
            </a:pPr>
            <a:endParaRPr lang="en-GB" sz="1200" b="1" dirty="0">
              <a:solidFill>
                <a:srgbClr val="FF0000"/>
              </a:solidFill>
            </a:endParaRPr>
          </a:p>
          <a:p>
            <a:pPr marL="0" indent="0">
              <a:buFontTx/>
              <a:buNone/>
              <a:defRPr/>
            </a:pPr>
            <a:r>
              <a:rPr lang="en-GB" altLang="en-US" sz="1200" b="1" dirty="0">
                <a:solidFill>
                  <a:srgbClr val="FF0000"/>
                </a:solidFill>
                <a:sym typeface="Wingdings"/>
              </a:rPr>
              <a:t>  </a:t>
            </a:r>
            <a:r>
              <a:rPr lang="en-GB" sz="1200" b="1" dirty="0">
                <a:solidFill>
                  <a:srgbClr val="FF0000"/>
                </a:solidFill>
              </a:rPr>
              <a:t>Significant underinvestment in water</a:t>
            </a:r>
          </a:p>
          <a:p>
            <a:pPr lvl="0">
              <a:spcAft>
                <a:spcPts val="0"/>
              </a:spcAft>
            </a:pPr>
            <a:endParaRPr lang="pt-PT" altLang="en-US" dirty="0"/>
          </a:p>
          <a:p>
            <a:pPr lvl="0">
              <a:spcAft>
                <a:spcPts val="0"/>
              </a:spcAft>
            </a:pPr>
            <a:r>
              <a:rPr lang="pt-PT" altLang="en-US" dirty="0"/>
              <a:t>Lead to: </a:t>
            </a:r>
            <a:r>
              <a:rPr lang="pt-PT" sz="1200" dirty="0" err="1">
                <a:solidFill>
                  <a:schemeClr val="tx1"/>
                </a:solidFill>
                <a:latin typeface="Arial" charset="0"/>
                <a:ea typeface="Arial" charset="0"/>
                <a:cs typeface="Arial" charset="0"/>
              </a:rPr>
              <a:t>Improved</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water</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protection</a:t>
            </a:r>
            <a:r>
              <a:rPr lang="pt-PT" sz="1200" dirty="0">
                <a:solidFill>
                  <a:schemeClr val="tx1"/>
                </a:solidFill>
                <a:latin typeface="Arial" charset="0"/>
                <a:ea typeface="Arial" charset="0"/>
                <a:cs typeface="Arial" charset="0"/>
              </a:rPr>
              <a:t> in </a:t>
            </a:r>
            <a:r>
              <a:rPr lang="pt-PT" sz="1200" dirty="0" err="1">
                <a:solidFill>
                  <a:schemeClr val="tx1"/>
                </a:solidFill>
                <a:latin typeface="Arial" charset="0"/>
                <a:ea typeface="Arial" charset="0"/>
                <a:cs typeface="Arial" charset="0"/>
              </a:rPr>
              <a:t>the</a:t>
            </a:r>
            <a:r>
              <a:rPr lang="pt-PT" sz="1200" dirty="0">
                <a:solidFill>
                  <a:schemeClr val="tx1"/>
                </a:solidFill>
                <a:latin typeface="Arial" charset="0"/>
                <a:ea typeface="Arial" charset="0"/>
                <a:cs typeface="Arial" charset="0"/>
              </a:rPr>
              <a:t> EU; </a:t>
            </a:r>
            <a:r>
              <a:rPr lang="pt-PT" sz="1200" dirty="0" err="1">
                <a:solidFill>
                  <a:schemeClr val="tx1"/>
                </a:solidFill>
                <a:latin typeface="Arial" charset="0"/>
                <a:ea typeface="Arial" charset="0"/>
                <a:cs typeface="Arial" charset="0"/>
              </a:rPr>
              <a:t>Development</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of</a:t>
            </a:r>
            <a:r>
              <a:rPr lang="pt-PT" sz="1200" dirty="0">
                <a:solidFill>
                  <a:schemeClr val="tx1"/>
                </a:solidFill>
                <a:latin typeface="Arial" charset="0"/>
                <a:ea typeface="Arial" charset="0"/>
                <a:cs typeface="Arial" charset="0"/>
              </a:rPr>
              <a:t> a </a:t>
            </a:r>
            <a:r>
              <a:rPr lang="pt-PT" sz="1200" dirty="0" err="1">
                <a:solidFill>
                  <a:schemeClr val="tx1"/>
                </a:solidFill>
                <a:latin typeface="Arial" charset="0"/>
                <a:ea typeface="Arial" charset="0"/>
                <a:cs typeface="Arial" charset="0"/>
              </a:rPr>
              <a:t>dynamic</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world-leading</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water</a:t>
            </a:r>
            <a:r>
              <a:rPr lang="pt-PT" sz="1200" dirty="0">
                <a:solidFill>
                  <a:schemeClr val="tx1"/>
                </a:solidFill>
                <a:latin typeface="Arial" charset="0"/>
                <a:ea typeface="Arial" charset="0"/>
                <a:cs typeface="Arial" charset="0"/>
              </a:rPr>
              <a:t> sector; </a:t>
            </a:r>
            <a:r>
              <a:rPr lang="pt-PT" sz="1200" dirty="0" err="1">
                <a:solidFill>
                  <a:schemeClr val="tx1"/>
                </a:solidFill>
                <a:latin typeface="Arial" charset="0"/>
                <a:ea typeface="Arial" charset="0"/>
                <a:cs typeface="Arial" charset="0"/>
              </a:rPr>
              <a:t>Building</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block</a:t>
            </a:r>
            <a:r>
              <a:rPr lang="pt-PT" sz="1200" dirty="0">
                <a:solidFill>
                  <a:schemeClr val="tx1"/>
                </a:solidFill>
                <a:latin typeface="Arial" charset="0"/>
                <a:ea typeface="Arial" charset="0"/>
                <a:cs typeface="Arial" charset="0"/>
              </a:rPr>
              <a:t> for </a:t>
            </a:r>
            <a:r>
              <a:rPr lang="pt-PT" sz="1200" dirty="0" err="1">
                <a:solidFill>
                  <a:schemeClr val="tx1"/>
                </a:solidFill>
                <a:latin typeface="Arial" charset="0"/>
                <a:ea typeface="Arial" charset="0"/>
                <a:cs typeface="Arial" charset="0"/>
              </a:rPr>
              <a:t>the</a:t>
            </a:r>
            <a:r>
              <a:rPr lang="pt-PT" sz="1200" dirty="0">
                <a:solidFill>
                  <a:schemeClr val="tx1"/>
                </a:solidFill>
                <a:latin typeface="Arial" charset="0"/>
                <a:ea typeface="Arial" charset="0"/>
                <a:cs typeface="Arial" charset="0"/>
              </a:rPr>
              <a:t> EU </a:t>
            </a:r>
          </a:p>
          <a:p>
            <a:pPr lvl="0">
              <a:spcAft>
                <a:spcPts val="0"/>
              </a:spcAft>
            </a:pPr>
            <a:r>
              <a:rPr lang="pt-PT" sz="1200" dirty="0">
                <a:solidFill>
                  <a:schemeClr val="tx1"/>
                </a:solidFill>
                <a:latin typeface="Arial" charset="0"/>
                <a:ea typeface="Arial" charset="0"/>
                <a:cs typeface="Arial" charset="0"/>
              </a:rPr>
              <a:t>to </a:t>
            </a:r>
            <a:r>
              <a:rPr lang="pt-PT" sz="1200" dirty="0" err="1">
                <a:solidFill>
                  <a:schemeClr val="tx1"/>
                </a:solidFill>
                <a:latin typeface="Arial" charset="0"/>
                <a:ea typeface="Arial" charset="0"/>
                <a:cs typeface="Arial" charset="0"/>
              </a:rPr>
              <a:t>spark</a:t>
            </a:r>
            <a:r>
              <a:rPr lang="pt-PT" sz="1200" dirty="0">
                <a:solidFill>
                  <a:schemeClr val="tx1"/>
                </a:solidFill>
                <a:latin typeface="Arial" charset="0"/>
                <a:ea typeface="Arial" charset="0"/>
                <a:cs typeface="Arial" charset="0"/>
              </a:rPr>
              <a:t> green </a:t>
            </a:r>
            <a:r>
              <a:rPr lang="pt-PT" sz="1200" dirty="0" err="1">
                <a:solidFill>
                  <a:schemeClr val="tx1"/>
                </a:solidFill>
                <a:latin typeface="Arial" charset="0"/>
                <a:ea typeface="Arial" charset="0"/>
                <a:cs typeface="Arial" charset="0"/>
              </a:rPr>
              <a:t>and</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blue</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growth</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and</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become</a:t>
            </a:r>
            <a:r>
              <a:rPr lang="pt-PT" sz="1200" dirty="0">
                <a:solidFill>
                  <a:schemeClr val="tx1"/>
                </a:solidFill>
                <a:latin typeface="Arial" charset="0"/>
                <a:ea typeface="Arial" charset="0"/>
                <a:cs typeface="Arial" charset="0"/>
              </a:rPr>
              <a:t> more </a:t>
            </a:r>
            <a:r>
              <a:rPr lang="pt-PT" sz="1200" dirty="0" err="1">
                <a:solidFill>
                  <a:schemeClr val="tx1"/>
                </a:solidFill>
                <a:latin typeface="Arial" charset="0"/>
                <a:ea typeface="Arial" charset="0"/>
                <a:cs typeface="Arial" charset="0"/>
              </a:rPr>
              <a:t>resource</a:t>
            </a:r>
            <a:r>
              <a:rPr lang="pt-PT" sz="1200" dirty="0">
                <a:solidFill>
                  <a:schemeClr val="tx1"/>
                </a:solidFill>
                <a:latin typeface="Arial" charset="0"/>
                <a:ea typeface="Arial" charset="0"/>
                <a:cs typeface="Arial" charset="0"/>
              </a:rPr>
              <a:t> </a:t>
            </a:r>
            <a:r>
              <a:rPr lang="pt-PT" sz="1200" dirty="0" err="1">
                <a:solidFill>
                  <a:schemeClr val="tx1"/>
                </a:solidFill>
                <a:latin typeface="Arial" charset="0"/>
                <a:ea typeface="Arial" charset="0"/>
                <a:cs typeface="Arial" charset="0"/>
              </a:rPr>
              <a:t>efficient</a:t>
            </a:r>
            <a:endParaRPr lang="pt-PT" sz="1200" dirty="0">
              <a:solidFill>
                <a:schemeClr val="tx1"/>
              </a:solidFill>
              <a:latin typeface="Arial" charset="0"/>
              <a:ea typeface="Arial" charset="0"/>
              <a:cs typeface="Arial" charset="0"/>
            </a:endParaRPr>
          </a:p>
          <a:p>
            <a:pPr eaLnBrk="1" hangingPunct="1">
              <a:spcBef>
                <a:spcPct val="0"/>
              </a:spcBef>
            </a:pPr>
            <a:endParaRPr lang="pt-PT" altLang="en-US" dirty="0"/>
          </a:p>
          <a:p>
            <a:pPr eaLnBrk="1" hangingPunct="1">
              <a:spcBef>
                <a:spcPct val="0"/>
              </a:spcBef>
            </a:pPr>
            <a:r>
              <a:rPr lang="pt-PT" altLang="en-US" dirty="0"/>
              <a:t>In: http://www.ecrr.org/Publications/tabid/2624/mod/11083/articleType/ArticleView/articleId/3052/Default.aspx </a:t>
            </a:r>
          </a:p>
          <a:p>
            <a:pPr eaLnBrk="1" hangingPunct="1">
              <a:spcBef>
                <a:spcPct val="0"/>
              </a:spcBef>
            </a:pPr>
            <a:endParaRPr lang="pt-PT" altLang="en-US" dirty="0"/>
          </a:p>
          <a:p>
            <a:r>
              <a:rPr lang="en-GB" altLang="en-US" dirty="0"/>
              <a:t>A range European Directives or national legislation/ policies and implementation programmes have led to an actual demand for river restoration tools and techniques and these can generally be grouped into two categories: </a:t>
            </a:r>
          </a:p>
          <a:p>
            <a:r>
              <a:rPr lang="en-GB" altLang="en-US" dirty="0"/>
              <a:t>1. Those which </a:t>
            </a:r>
            <a:r>
              <a:rPr lang="en-GB" altLang="en-US" b="1" i="1" dirty="0"/>
              <a:t>drive </a:t>
            </a:r>
            <a:r>
              <a:rPr lang="en-GB" altLang="en-US" dirty="0"/>
              <a:t>the delivery or river and catchment restoration, because restoration offers a means of meeting the objective of the Directive or policy </a:t>
            </a:r>
          </a:p>
          <a:p>
            <a:r>
              <a:rPr lang="en-GB" altLang="en-US" dirty="0"/>
              <a:t>2. Those which </a:t>
            </a:r>
            <a:r>
              <a:rPr lang="en-GB" altLang="en-US" b="1" i="1" dirty="0"/>
              <a:t>support </a:t>
            </a:r>
            <a:r>
              <a:rPr lang="en-GB" altLang="en-US" dirty="0"/>
              <a:t>the delivery of river restoration (here highlighted in blue), through wider environmental improvements, such as water quality, without which a restoration project might fail. </a:t>
            </a:r>
          </a:p>
          <a:p>
            <a:endParaRPr lang="pt-PT" altLang="en-US" dirty="0"/>
          </a:p>
          <a:p>
            <a:pPr eaLnBrk="1" hangingPunct="1">
              <a:spcBef>
                <a:spcPct val="0"/>
              </a:spcBef>
            </a:pPr>
            <a:r>
              <a:rPr lang="pt-PT" altLang="en-US" dirty="0" err="1"/>
              <a:t>Aditional</a:t>
            </a:r>
            <a:r>
              <a:rPr lang="pt-PT" altLang="en-US" dirty="0"/>
              <a:t> Information </a:t>
            </a:r>
            <a:r>
              <a:rPr lang="pt-PT" altLang="en-US" dirty="0" err="1"/>
              <a:t>about</a:t>
            </a:r>
            <a:r>
              <a:rPr lang="pt-PT" altLang="en-US" dirty="0"/>
              <a:t> Water Framework </a:t>
            </a:r>
            <a:r>
              <a:rPr lang="pt-PT" altLang="en-US" dirty="0" err="1"/>
              <a:t>Directive</a:t>
            </a:r>
            <a:r>
              <a:rPr lang="pt-PT" altLang="en-US" dirty="0"/>
              <a:t> </a:t>
            </a:r>
            <a:r>
              <a:rPr lang="pt-PT" altLang="en-US" dirty="0" err="1"/>
              <a:t>interactions</a:t>
            </a:r>
            <a:r>
              <a:rPr lang="pt-PT" altLang="en-US" dirty="0"/>
              <a:t> </a:t>
            </a:r>
            <a:r>
              <a:rPr lang="pt-PT" altLang="en-US" dirty="0" err="1"/>
              <a:t>with</a:t>
            </a:r>
            <a:r>
              <a:rPr lang="pt-PT" altLang="en-US" dirty="0"/>
              <a:t> </a:t>
            </a:r>
            <a:r>
              <a:rPr lang="pt-PT" altLang="en-US" dirty="0" err="1"/>
              <a:t>other</a:t>
            </a:r>
            <a:r>
              <a:rPr lang="pt-PT" altLang="en-US" dirty="0"/>
              <a:t> </a:t>
            </a:r>
            <a:r>
              <a:rPr lang="pt-PT" altLang="en-US" dirty="0" err="1"/>
              <a:t>legislative</a:t>
            </a:r>
            <a:r>
              <a:rPr lang="pt-PT" altLang="en-US" dirty="0"/>
              <a:t> </a:t>
            </a:r>
            <a:r>
              <a:rPr lang="pt-PT" altLang="en-US" dirty="0" err="1"/>
              <a:t>pieces</a:t>
            </a:r>
            <a:r>
              <a:rPr lang="pt-PT" altLang="en-US" dirty="0"/>
              <a:t> in </a:t>
            </a:r>
            <a:r>
              <a:rPr lang="pt-PT" altLang="en-US" dirty="0">
                <a:cs typeface="Arial" panose="020B0604020202020204" pitchFamily="34" charset="0"/>
              </a:rPr>
              <a:t>http://www.epa.ie/water/watmg/wfd/#.Vs1h77SYM_U</a:t>
            </a:r>
            <a:r>
              <a:rPr lang="pt-PT" altLang="en-US" dirty="0"/>
              <a:t>: </a:t>
            </a:r>
          </a:p>
          <a:p>
            <a:pPr eaLnBrk="1" hangingPunct="1">
              <a:spcBef>
                <a:spcPct val="0"/>
              </a:spcBef>
            </a:pPr>
            <a:r>
              <a:rPr lang="pt-PT" altLang="en-US" dirty="0" err="1"/>
              <a:t>The</a:t>
            </a:r>
            <a:r>
              <a:rPr lang="pt-PT" altLang="en-US" dirty="0"/>
              <a:t> Water Framework </a:t>
            </a:r>
            <a:r>
              <a:rPr lang="pt-PT" altLang="en-US" dirty="0" err="1"/>
              <a:t>Directive</a:t>
            </a:r>
            <a:r>
              <a:rPr lang="pt-PT" altLang="en-US" dirty="0"/>
              <a:t> </a:t>
            </a:r>
            <a:r>
              <a:rPr lang="pt-PT" altLang="en-US" dirty="0" err="1"/>
              <a:t>is</a:t>
            </a:r>
            <a:r>
              <a:rPr lang="pt-PT" altLang="en-US" dirty="0"/>
              <a:t> </a:t>
            </a:r>
            <a:r>
              <a:rPr lang="pt-PT" altLang="en-US" dirty="0" err="1"/>
              <a:t>linked</a:t>
            </a:r>
            <a:r>
              <a:rPr lang="pt-PT" altLang="en-US" dirty="0"/>
              <a:t> to a </a:t>
            </a:r>
            <a:r>
              <a:rPr lang="pt-PT" altLang="en-US" dirty="0" err="1"/>
              <a:t>number</a:t>
            </a:r>
            <a:r>
              <a:rPr lang="pt-PT" altLang="en-US" dirty="0"/>
              <a:t> </a:t>
            </a:r>
            <a:r>
              <a:rPr lang="pt-PT" altLang="en-US" dirty="0" err="1"/>
              <a:t>of</a:t>
            </a:r>
            <a:r>
              <a:rPr lang="pt-PT" altLang="en-US" dirty="0"/>
              <a:t> </a:t>
            </a:r>
            <a:r>
              <a:rPr lang="pt-PT" altLang="en-US" dirty="0" err="1"/>
              <a:t>other</a:t>
            </a:r>
            <a:r>
              <a:rPr lang="pt-PT" altLang="en-US" dirty="0"/>
              <a:t> EU </a:t>
            </a:r>
            <a:r>
              <a:rPr lang="pt-PT" altLang="en-US" dirty="0" err="1"/>
              <a:t>directives</a:t>
            </a:r>
            <a:r>
              <a:rPr lang="pt-PT" altLang="en-US" dirty="0"/>
              <a:t> in </a:t>
            </a:r>
            <a:r>
              <a:rPr lang="pt-PT" altLang="en-US" dirty="0" err="1"/>
              <a:t>several</a:t>
            </a:r>
            <a:r>
              <a:rPr lang="pt-PT" altLang="en-US" dirty="0"/>
              <a:t> </a:t>
            </a:r>
            <a:r>
              <a:rPr lang="pt-PT" altLang="en-US" dirty="0" err="1"/>
              <a:t>ways</a:t>
            </a:r>
            <a:r>
              <a:rPr lang="pt-PT" altLang="en-US" dirty="0"/>
              <a:t>. </a:t>
            </a:r>
            <a:r>
              <a:rPr lang="pt-PT" altLang="en-US" dirty="0" err="1"/>
              <a:t>These</a:t>
            </a:r>
            <a:r>
              <a:rPr lang="pt-PT" altLang="en-US" dirty="0"/>
              <a:t> </a:t>
            </a:r>
            <a:r>
              <a:rPr lang="pt-PT" altLang="en-US" dirty="0" err="1"/>
              <a:t>include</a:t>
            </a:r>
            <a:r>
              <a:rPr lang="pt-PT" altLang="en-US" dirty="0"/>
              <a:t> </a:t>
            </a:r>
            <a:r>
              <a:rPr lang="pt-PT" altLang="en-US" dirty="0" err="1"/>
              <a:t>Directives</a:t>
            </a:r>
            <a:r>
              <a:rPr lang="pt-PT" altLang="en-US" dirty="0"/>
              <a:t> </a:t>
            </a:r>
            <a:r>
              <a:rPr lang="pt-PT" altLang="en-US" dirty="0" err="1"/>
              <a:t>relating</a:t>
            </a:r>
            <a:r>
              <a:rPr lang="pt-PT" altLang="en-US" dirty="0"/>
              <a:t> to </a:t>
            </a:r>
            <a:r>
              <a:rPr lang="pt-PT" altLang="en-US" dirty="0" err="1"/>
              <a:t>the</a:t>
            </a:r>
            <a:r>
              <a:rPr lang="pt-PT" altLang="en-US" dirty="0"/>
              <a:t> </a:t>
            </a:r>
            <a:r>
              <a:rPr lang="pt-PT" altLang="en-US" dirty="0" err="1"/>
              <a:t>protection</a:t>
            </a:r>
            <a:r>
              <a:rPr lang="pt-PT" altLang="en-US" dirty="0"/>
              <a:t> </a:t>
            </a:r>
            <a:r>
              <a:rPr lang="pt-PT" altLang="en-US" dirty="0" err="1"/>
              <a:t>of</a:t>
            </a:r>
            <a:r>
              <a:rPr lang="pt-PT" altLang="en-US" dirty="0"/>
              <a:t> </a:t>
            </a:r>
            <a:r>
              <a:rPr lang="pt-PT" altLang="en-US" dirty="0" err="1"/>
              <a:t>biodiversity</a:t>
            </a:r>
            <a:r>
              <a:rPr lang="pt-PT" altLang="en-US" dirty="0"/>
              <a:t> (</a:t>
            </a:r>
            <a:r>
              <a:rPr lang="pt-PT" altLang="en-US" dirty="0" err="1"/>
              <a:t>Birds</a:t>
            </a:r>
            <a:r>
              <a:rPr lang="pt-PT" altLang="en-US" dirty="0"/>
              <a:t> </a:t>
            </a:r>
            <a:r>
              <a:rPr lang="pt-PT" altLang="en-US" dirty="0" err="1"/>
              <a:t>and</a:t>
            </a:r>
            <a:r>
              <a:rPr lang="pt-PT" altLang="en-US" dirty="0"/>
              <a:t> Habitats </a:t>
            </a:r>
            <a:r>
              <a:rPr lang="pt-PT" altLang="en-US" dirty="0" err="1"/>
              <a:t>Directives</a:t>
            </a:r>
            <a:r>
              <a:rPr lang="pt-PT" altLang="en-US" dirty="0"/>
              <a:t>), </a:t>
            </a:r>
            <a:r>
              <a:rPr lang="pt-PT" altLang="en-US" dirty="0" err="1"/>
              <a:t>directives</a:t>
            </a:r>
            <a:r>
              <a:rPr lang="pt-PT" altLang="en-US" dirty="0"/>
              <a:t> </a:t>
            </a:r>
            <a:r>
              <a:rPr lang="pt-PT" altLang="en-US" dirty="0" err="1"/>
              <a:t>related</a:t>
            </a:r>
            <a:r>
              <a:rPr lang="pt-PT" altLang="en-US" dirty="0"/>
              <a:t> to </a:t>
            </a:r>
            <a:r>
              <a:rPr lang="pt-PT" altLang="en-US" dirty="0" err="1"/>
              <a:t>specific</a:t>
            </a:r>
            <a:r>
              <a:rPr lang="pt-PT" altLang="en-US" dirty="0"/>
              <a:t> uses </a:t>
            </a:r>
            <a:r>
              <a:rPr lang="pt-PT" altLang="en-US" dirty="0" err="1"/>
              <a:t>of</a:t>
            </a:r>
            <a:r>
              <a:rPr lang="pt-PT" altLang="en-US" dirty="0"/>
              <a:t> </a:t>
            </a:r>
            <a:r>
              <a:rPr lang="pt-PT" altLang="en-US" dirty="0" err="1"/>
              <a:t>waters</a:t>
            </a:r>
            <a:r>
              <a:rPr lang="pt-PT" altLang="en-US" dirty="0"/>
              <a:t> (</a:t>
            </a:r>
            <a:r>
              <a:rPr lang="pt-PT" altLang="en-US" dirty="0" err="1"/>
              <a:t>drinking</a:t>
            </a:r>
            <a:r>
              <a:rPr lang="pt-PT" altLang="en-US" dirty="0"/>
              <a:t> </a:t>
            </a:r>
            <a:r>
              <a:rPr lang="pt-PT" altLang="en-US" dirty="0" err="1"/>
              <a:t>water</a:t>
            </a:r>
            <a:r>
              <a:rPr lang="pt-PT" altLang="en-US" dirty="0"/>
              <a:t>, </a:t>
            </a:r>
            <a:r>
              <a:rPr lang="pt-PT" altLang="en-US" dirty="0" err="1"/>
              <a:t>bathing</a:t>
            </a:r>
            <a:r>
              <a:rPr lang="pt-PT" altLang="en-US" dirty="0"/>
              <a:t> </a:t>
            </a:r>
            <a:r>
              <a:rPr lang="pt-PT" altLang="en-US" dirty="0" err="1"/>
              <a:t>waters</a:t>
            </a:r>
            <a:r>
              <a:rPr lang="pt-PT" altLang="en-US" dirty="0"/>
              <a:t> </a:t>
            </a:r>
            <a:r>
              <a:rPr lang="pt-PT" altLang="en-US" dirty="0" err="1"/>
              <a:t>and</a:t>
            </a:r>
            <a:r>
              <a:rPr lang="pt-PT" altLang="en-US" dirty="0"/>
              <a:t> </a:t>
            </a:r>
            <a:r>
              <a:rPr lang="pt-PT" altLang="en-US" dirty="0" err="1"/>
              <a:t>urban</a:t>
            </a:r>
            <a:r>
              <a:rPr lang="pt-PT" altLang="en-US" dirty="0"/>
              <a:t> </a:t>
            </a:r>
            <a:r>
              <a:rPr lang="pt-PT" altLang="en-US" dirty="0" err="1"/>
              <a:t>waste</a:t>
            </a:r>
            <a:r>
              <a:rPr lang="pt-PT" altLang="en-US" dirty="0"/>
              <a:t> </a:t>
            </a:r>
            <a:r>
              <a:rPr lang="pt-PT" altLang="en-US" dirty="0" err="1"/>
              <a:t>water</a:t>
            </a:r>
            <a:r>
              <a:rPr lang="pt-PT" altLang="en-US" dirty="0"/>
              <a:t> </a:t>
            </a:r>
            <a:r>
              <a:rPr lang="pt-PT" altLang="en-US" dirty="0" err="1"/>
              <a:t>directives</a:t>
            </a:r>
            <a:r>
              <a:rPr lang="pt-PT" altLang="en-US" dirty="0"/>
              <a:t>) </a:t>
            </a:r>
            <a:r>
              <a:rPr lang="pt-PT" altLang="en-US" dirty="0" err="1"/>
              <a:t>and</a:t>
            </a:r>
            <a:r>
              <a:rPr lang="pt-PT" altLang="en-US" dirty="0"/>
              <a:t> to </a:t>
            </a:r>
            <a:r>
              <a:rPr lang="pt-PT" altLang="en-US" dirty="0" err="1"/>
              <a:t>directives</a:t>
            </a:r>
            <a:r>
              <a:rPr lang="pt-PT" altLang="en-US" dirty="0"/>
              <a:t> </a:t>
            </a:r>
            <a:r>
              <a:rPr lang="pt-PT" altLang="en-US" dirty="0" err="1"/>
              <a:t>concerned</a:t>
            </a:r>
            <a:r>
              <a:rPr lang="pt-PT" altLang="en-US" dirty="0"/>
              <a:t> </a:t>
            </a:r>
            <a:r>
              <a:rPr lang="pt-PT" altLang="en-US" dirty="0" err="1"/>
              <a:t>with</a:t>
            </a:r>
            <a:r>
              <a:rPr lang="pt-PT" altLang="en-US" dirty="0"/>
              <a:t> </a:t>
            </a:r>
            <a:r>
              <a:rPr lang="pt-PT" altLang="en-US" dirty="0" err="1"/>
              <a:t>the</a:t>
            </a:r>
            <a:r>
              <a:rPr lang="pt-PT" altLang="en-US" dirty="0"/>
              <a:t> </a:t>
            </a:r>
            <a:r>
              <a:rPr lang="pt-PT" altLang="en-US" dirty="0" err="1"/>
              <a:t>regulation</a:t>
            </a:r>
            <a:r>
              <a:rPr lang="pt-PT" altLang="en-US" dirty="0"/>
              <a:t> </a:t>
            </a:r>
            <a:r>
              <a:rPr lang="pt-PT" altLang="en-US" dirty="0" err="1"/>
              <a:t>of</a:t>
            </a:r>
            <a:r>
              <a:rPr lang="pt-PT" altLang="en-US" dirty="0"/>
              <a:t> </a:t>
            </a:r>
            <a:r>
              <a:rPr lang="pt-PT" altLang="en-US" dirty="0" err="1"/>
              <a:t>activities</a:t>
            </a:r>
            <a:r>
              <a:rPr lang="pt-PT" altLang="en-US" dirty="0"/>
              <a:t> </a:t>
            </a:r>
            <a:r>
              <a:rPr lang="pt-PT" altLang="en-US" dirty="0" err="1"/>
              <a:t>undertaken</a:t>
            </a:r>
            <a:r>
              <a:rPr lang="pt-PT" altLang="en-US" dirty="0"/>
              <a:t> in </a:t>
            </a:r>
            <a:r>
              <a:rPr lang="pt-PT" altLang="en-US" dirty="0" err="1"/>
              <a:t>the</a:t>
            </a:r>
            <a:r>
              <a:rPr lang="pt-PT" altLang="en-US" dirty="0"/>
              <a:t> </a:t>
            </a:r>
            <a:r>
              <a:rPr lang="pt-PT" altLang="en-US" dirty="0" err="1"/>
              <a:t>environment</a:t>
            </a:r>
            <a:r>
              <a:rPr lang="pt-PT" altLang="en-US" dirty="0"/>
              <a:t> (Industrial </a:t>
            </a:r>
            <a:r>
              <a:rPr lang="pt-PT" altLang="en-US" dirty="0" err="1"/>
              <a:t>Emissions</a:t>
            </a:r>
            <a:r>
              <a:rPr lang="pt-PT" altLang="en-US" dirty="0"/>
              <a:t> </a:t>
            </a:r>
            <a:r>
              <a:rPr lang="pt-PT" altLang="en-US" dirty="0" err="1"/>
              <a:t>and</a:t>
            </a:r>
            <a:r>
              <a:rPr lang="pt-PT" altLang="en-US" dirty="0"/>
              <a:t> </a:t>
            </a:r>
            <a:r>
              <a:rPr lang="pt-PT" altLang="en-US" dirty="0" err="1"/>
              <a:t>Environmental</a:t>
            </a:r>
            <a:r>
              <a:rPr lang="pt-PT" altLang="en-US" dirty="0"/>
              <a:t> </a:t>
            </a:r>
            <a:r>
              <a:rPr lang="pt-PT" altLang="en-US" dirty="0" err="1"/>
              <a:t>Impact</a:t>
            </a:r>
            <a:r>
              <a:rPr lang="pt-PT" altLang="en-US" dirty="0"/>
              <a:t> </a:t>
            </a:r>
            <a:r>
              <a:rPr lang="pt-PT" altLang="en-US" dirty="0" err="1"/>
              <a:t>Assessment</a:t>
            </a:r>
            <a:r>
              <a:rPr lang="pt-PT" altLang="en-US" dirty="0"/>
              <a:t> </a:t>
            </a:r>
            <a:r>
              <a:rPr lang="pt-PT" altLang="en-US" dirty="0" err="1"/>
              <a:t>directives</a:t>
            </a:r>
            <a:r>
              <a:rPr lang="pt-PT" altLang="en-US" dirty="0"/>
              <a:t>). More </a:t>
            </a:r>
            <a:r>
              <a:rPr lang="pt-PT" altLang="en-US" dirty="0" err="1"/>
              <a:t>recent</a:t>
            </a:r>
            <a:r>
              <a:rPr lang="pt-PT" altLang="en-US" dirty="0"/>
              <a:t> </a:t>
            </a:r>
            <a:r>
              <a:rPr lang="pt-PT" altLang="en-US" dirty="0" err="1"/>
              <a:t>directives</a:t>
            </a:r>
            <a:r>
              <a:rPr lang="pt-PT" altLang="en-US" dirty="0"/>
              <a:t> </a:t>
            </a:r>
            <a:r>
              <a:rPr lang="pt-PT" altLang="en-US" dirty="0" err="1"/>
              <a:t>on</a:t>
            </a:r>
            <a:r>
              <a:rPr lang="pt-PT" altLang="en-US" dirty="0"/>
              <a:t> </a:t>
            </a:r>
            <a:r>
              <a:rPr lang="pt-PT" altLang="en-US" dirty="0" err="1"/>
              <a:t>topics</a:t>
            </a:r>
            <a:r>
              <a:rPr lang="pt-PT" altLang="en-US" dirty="0"/>
              <a:t> </a:t>
            </a:r>
            <a:r>
              <a:rPr lang="pt-PT" altLang="en-US" dirty="0" err="1"/>
              <a:t>such</a:t>
            </a:r>
            <a:r>
              <a:rPr lang="pt-PT" altLang="en-US" dirty="0"/>
              <a:t> as </a:t>
            </a:r>
            <a:r>
              <a:rPr lang="pt-PT" altLang="en-US" dirty="0" err="1"/>
              <a:t>Floods</a:t>
            </a:r>
            <a:r>
              <a:rPr lang="pt-PT" altLang="en-US" dirty="0"/>
              <a:t> </a:t>
            </a:r>
            <a:r>
              <a:rPr lang="pt-PT" altLang="en-US" dirty="0" err="1"/>
              <a:t>and</a:t>
            </a:r>
            <a:r>
              <a:rPr lang="pt-PT" altLang="en-US" dirty="0"/>
              <a:t> </a:t>
            </a:r>
            <a:r>
              <a:rPr lang="pt-PT" altLang="en-US" dirty="0" err="1"/>
              <a:t>the</a:t>
            </a:r>
            <a:r>
              <a:rPr lang="pt-PT" altLang="en-US" dirty="0"/>
              <a:t> Marine </a:t>
            </a:r>
            <a:r>
              <a:rPr lang="pt-PT" altLang="en-US" dirty="0" err="1"/>
              <a:t>Strategy</a:t>
            </a:r>
            <a:r>
              <a:rPr lang="pt-PT" altLang="en-US" dirty="0"/>
              <a:t> Framework </a:t>
            </a:r>
            <a:r>
              <a:rPr lang="pt-PT" altLang="en-US" dirty="0" err="1"/>
              <a:t>have</a:t>
            </a:r>
            <a:r>
              <a:rPr lang="pt-PT" altLang="en-US" dirty="0"/>
              <a:t> </a:t>
            </a:r>
            <a:r>
              <a:rPr lang="pt-PT" altLang="en-US" dirty="0" err="1"/>
              <a:t>significant</a:t>
            </a:r>
            <a:r>
              <a:rPr lang="pt-PT" altLang="en-US" dirty="0"/>
              <a:t> </a:t>
            </a:r>
            <a:r>
              <a:rPr lang="pt-PT" altLang="en-US" dirty="0" err="1"/>
              <a:t>linkages</a:t>
            </a:r>
            <a:r>
              <a:rPr lang="pt-PT" altLang="en-US" dirty="0"/>
              <a:t> </a:t>
            </a:r>
            <a:r>
              <a:rPr lang="pt-PT" altLang="en-US" dirty="0" err="1"/>
              <a:t>with</a:t>
            </a:r>
            <a:r>
              <a:rPr lang="pt-PT" altLang="en-US" dirty="0"/>
              <a:t> </a:t>
            </a:r>
            <a:r>
              <a:rPr lang="pt-PT" altLang="en-US" dirty="0" err="1"/>
              <a:t>the</a:t>
            </a:r>
            <a:r>
              <a:rPr lang="pt-PT" altLang="en-US" dirty="0"/>
              <a:t> WFD </a:t>
            </a:r>
            <a:r>
              <a:rPr lang="pt-PT" altLang="en-US" dirty="0" err="1"/>
              <a:t>which</a:t>
            </a:r>
            <a:r>
              <a:rPr lang="pt-PT" altLang="en-US" dirty="0"/>
              <a:t> </a:t>
            </a:r>
            <a:r>
              <a:rPr lang="pt-PT" altLang="en-US" dirty="0" err="1"/>
              <a:t>is</a:t>
            </a:r>
            <a:r>
              <a:rPr lang="pt-PT" altLang="en-US" dirty="0"/>
              <a:t> </a:t>
            </a:r>
            <a:r>
              <a:rPr lang="pt-PT" altLang="en-US" dirty="0" err="1"/>
              <a:t>also</a:t>
            </a:r>
            <a:r>
              <a:rPr lang="pt-PT" altLang="en-US" dirty="0"/>
              <a:t> </a:t>
            </a:r>
            <a:r>
              <a:rPr lang="pt-PT" altLang="en-US" dirty="0" err="1"/>
              <a:t>supplemented</a:t>
            </a:r>
            <a:r>
              <a:rPr lang="pt-PT" altLang="en-US" dirty="0"/>
              <a:t> </a:t>
            </a:r>
            <a:r>
              <a:rPr lang="pt-PT" altLang="en-US" dirty="0" err="1"/>
              <a:t>by</a:t>
            </a:r>
            <a:r>
              <a:rPr lang="pt-PT" altLang="en-US" dirty="0"/>
              <a:t> </a:t>
            </a:r>
            <a:r>
              <a:rPr lang="pt-PT" altLang="en-US" dirty="0" err="1"/>
              <a:t>the</a:t>
            </a:r>
            <a:r>
              <a:rPr lang="pt-PT" altLang="en-US" dirty="0"/>
              <a:t> </a:t>
            </a:r>
            <a:r>
              <a:rPr lang="pt-PT" altLang="en-US" dirty="0" err="1"/>
              <a:t>Priority</a:t>
            </a:r>
            <a:r>
              <a:rPr lang="pt-PT" altLang="en-US" dirty="0"/>
              <a:t> </a:t>
            </a:r>
            <a:r>
              <a:rPr lang="pt-PT" altLang="en-US" dirty="0" err="1"/>
              <a:t>Substances</a:t>
            </a:r>
            <a:r>
              <a:rPr lang="pt-PT" altLang="en-US" dirty="0"/>
              <a:t> </a:t>
            </a:r>
            <a:r>
              <a:rPr lang="pt-PT" altLang="en-US" dirty="0" err="1"/>
              <a:t>Directive</a:t>
            </a:r>
            <a:r>
              <a:rPr lang="pt-PT" altLang="en-US" dirty="0"/>
              <a:t> </a:t>
            </a:r>
            <a:r>
              <a:rPr lang="pt-PT" altLang="en-US" dirty="0" err="1"/>
              <a:t>and</a:t>
            </a:r>
            <a:r>
              <a:rPr lang="pt-PT" altLang="en-US" dirty="0"/>
              <a:t> </a:t>
            </a:r>
            <a:r>
              <a:rPr lang="pt-PT" altLang="en-US" dirty="0" err="1"/>
              <a:t>the</a:t>
            </a:r>
            <a:r>
              <a:rPr lang="pt-PT" altLang="en-US" dirty="0"/>
              <a:t> </a:t>
            </a:r>
            <a:r>
              <a:rPr lang="pt-PT" altLang="en-US" dirty="0" err="1"/>
              <a:t>Groundwater</a:t>
            </a:r>
            <a:r>
              <a:rPr lang="pt-PT" altLang="en-US" dirty="0"/>
              <a:t> </a:t>
            </a:r>
            <a:r>
              <a:rPr lang="pt-PT" altLang="en-US" dirty="0" err="1"/>
              <a:t>Directive</a:t>
            </a:r>
            <a:r>
              <a:rPr lang="pt-PT" altLang="en-US" dirty="0"/>
              <a:t>. </a:t>
            </a:r>
            <a:r>
              <a:rPr lang="pt-PT" altLang="en-US" dirty="0" err="1"/>
              <a:t>The</a:t>
            </a:r>
            <a:r>
              <a:rPr lang="pt-PT" altLang="en-US" dirty="0"/>
              <a:t> Nitrates </a:t>
            </a:r>
            <a:r>
              <a:rPr lang="pt-PT" altLang="en-US" dirty="0" err="1"/>
              <a:t>Directive</a:t>
            </a:r>
            <a:r>
              <a:rPr lang="pt-PT" altLang="en-US" dirty="0"/>
              <a:t> </a:t>
            </a:r>
            <a:r>
              <a:rPr lang="pt-PT" altLang="en-US" dirty="0" err="1"/>
              <a:t>forms</a:t>
            </a:r>
            <a:r>
              <a:rPr lang="pt-PT" altLang="en-US" dirty="0"/>
              <a:t> </a:t>
            </a:r>
            <a:r>
              <a:rPr lang="pt-PT" altLang="en-US" dirty="0" err="1"/>
              <a:t>an</a:t>
            </a:r>
            <a:r>
              <a:rPr lang="pt-PT" altLang="en-US" dirty="0"/>
              <a:t> integral </a:t>
            </a:r>
            <a:r>
              <a:rPr lang="pt-PT" altLang="en-US" dirty="0" err="1"/>
              <a:t>part</a:t>
            </a:r>
            <a:r>
              <a:rPr lang="pt-PT" altLang="en-US" dirty="0"/>
              <a:t> </a:t>
            </a:r>
            <a:r>
              <a:rPr lang="pt-PT" altLang="en-US" dirty="0" err="1"/>
              <a:t>of</a:t>
            </a:r>
            <a:r>
              <a:rPr lang="pt-PT" altLang="en-US" dirty="0"/>
              <a:t> </a:t>
            </a:r>
            <a:r>
              <a:rPr lang="pt-PT" altLang="en-US" dirty="0" err="1"/>
              <a:t>the</a:t>
            </a:r>
            <a:r>
              <a:rPr lang="pt-PT" altLang="en-US" dirty="0"/>
              <a:t> Water Framework </a:t>
            </a:r>
            <a:r>
              <a:rPr lang="pt-PT" altLang="en-US" dirty="0" err="1"/>
              <a:t>Directive</a:t>
            </a:r>
            <a:r>
              <a:rPr lang="pt-PT" altLang="en-US" dirty="0"/>
              <a:t> </a:t>
            </a:r>
            <a:r>
              <a:rPr lang="pt-PT" altLang="en-US" dirty="0" err="1"/>
              <a:t>and</a:t>
            </a:r>
            <a:r>
              <a:rPr lang="pt-PT" altLang="en-US" dirty="0"/>
              <a:t> </a:t>
            </a:r>
            <a:r>
              <a:rPr lang="pt-PT" altLang="en-US" dirty="0" err="1"/>
              <a:t>is</a:t>
            </a:r>
            <a:r>
              <a:rPr lang="pt-PT" altLang="en-US" dirty="0"/>
              <a:t> </a:t>
            </a:r>
            <a:r>
              <a:rPr lang="pt-PT" altLang="en-US" dirty="0" err="1"/>
              <a:t>one</a:t>
            </a:r>
            <a:r>
              <a:rPr lang="pt-PT" altLang="en-US" dirty="0"/>
              <a:t> </a:t>
            </a:r>
            <a:r>
              <a:rPr lang="pt-PT" altLang="en-US" dirty="0" err="1"/>
              <a:t>of</a:t>
            </a:r>
            <a:r>
              <a:rPr lang="pt-PT" altLang="en-US" dirty="0"/>
              <a:t> </a:t>
            </a:r>
            <a:r>
              <a:rPr lang="pt-PT" altLang="en-US" dirty="0" err="1"/>
              <a:t>the</a:t>
            </a:r>
            <a:r>
              <a:rPr lang="pt-PT" altLang="en-US" dirty="0"/>
              <a:t> </a:t>
            </a:r>
            <a:r>
              <a:rPr lang="pt-PT" altLang="en-US" dirty="0" err="1"/>
              <a:t>key</a:t>
            </a:r>
            <a:r>
              <a:rPr lang="pt-PT" altLang="en-US" dirty="0"/>
              <a:t> </a:t>
            </a:r>
            <a:r>
              <a:rPr lang="pt-PT" altLang="en-US" dirty="0" err="1"/>
              <a:t>instruments</a:t>
            </a:r>
            <a:r>
              <a:rPr lang="pt-PT" altLang="en-US" dirty="0"/>
              <a:t> in </a:t>
            </a:r>
            <a:r>
              <a:rPr lang="pt-PT" altLang="en-US" dirty="0" err="1"/>
              <a:t>the</a:t>
            </a:r>
            <a:r>
              <a:rPr lang="pt-PT" altLang="en-US" dirty="0"/>
              <a:t> </a:t>
            </a:r>
            <a:r>
              <a:rPr lang="pt-PT" altLang="en-US" dirty="0" err="1"/>
              <a:t>protection</a:t>
            </a:r>
            <a:r>
              <a:rPr lang="pt-PT" altLang="en-US" dirty="0"/>
              <a:t> </a:t>
            </a:r>
            <a:r>
              <a:rPr lang="pt-PT" altLang="en-US" dirty="0" err="1"/>
              <a:t>of</a:t>
            </a:r>
            <a:r>
              <a:rPr lang="pt-PT" altLang="en-US" dirty="0"/>
              <a:t> </a:t>
            </a:r>
            <a:r>
              <a:rPr lang="pt-PT" altLang="en-US" dirty="0" err="1"/>
              <a:t>waters</a:t>
            </a:r>
            <a:r>
              <a:rPr lang="pt-PT" altLang="en-US" dirty="0"/>
              <a:t> </a:t>
            </a:r>
            <a:r>
              <a:rPr lang="pt-PT" altLang="en-US" dirty="0" err="1"/>
              <a:t>against</a:t>
            </a:r>
            <a:r>
              <a:rPr lang="pt-PT" altLang="en-US" dirty="0"/>
              <a:t> </a:t>
            </a:r>
            <a:r>
              <a:rPr lang="pt-PT" altLang="en-US" dirty="0" err="1"/>
              <a:t>agricultural</a:t>
            </a:r>
            <a:r>
              <a:rPr lang="pt-PT" altLang="en-US" dirty="0"/>
              <a:t> </a:t>
            </a:r>
            <a:r>
              <a:rPr lang="pt-PT" altLang="en-US" dirty="0" err="1"/>
              <a:t>pressures</a:t>
            </a:r>
            <a:r>
              <a:rPr lang="pt-PT" altLang="en-US" dirty="0"/>
              <a:t>. </a:t>
            </a:r>
            <a:r>
              <a:rPr lang="pt-PT" altLang="en-US" dirty="0" err="1"/>
              <a:t>The</a:t>
            </a:r>
            <a:r>
              <a:rPr lang="pt-PT" altLang="en-US" dirty="0"/>
              <a:t> </a:t>
            </a:r>
            <a:r>
              <a:rPr lang="pt-PT" altLang="en-US" dirty="0" err="1"/>
              <a:t>Sustainable</a:t>
            </a:r>
            <a:r>
              <a:rPr lang="pt-PT" altLang="en-US" dirty="0"/>
              <a:t> Use </a:t>
            </a:r>
            <a:r>
              <a:rPr lang="pt-PT" altLang="en-US" dirty="0" err="1"/>
              <a:t>of</a:t>
            </a:r>
            <a:r>
              <a:rPr lang="pt-PT" altLang="en-US" dirty="0"/>
              <a:t> </a:t>
            </a:r>
            <a:r>
              <a:rPr lang="pt-PT" altLang="en-US" dirty="0" err="1"/>
              <a:t>Pesticides</a:t>
            </a:r>
            <a:r>
              <a:rPr lang="pt-PT" altLang="en-US" dirty="0"/>
              <a:t> </a:t>
            </a:r>
            <a:r>
              <a:rPr lang="pt-PT" altLang="en-US" dirty="0" err="1"/>
              <a:t>and</a:t>
            </a:r>
            <a:r>
              <a:rPr lang="pt-PT" altLang="en-US" dirty="0"/>
              <a:t> </a:t>
            </a:r>
            <a:r>
              <a:rPr lang="pt-PT" altLang="en-US" dirty="0" err="1"/>
              <a:t>the</a:t>
            </a:r>
            <a:r>
              <a:rPr lang="pt-PT" altLang="en-US" dirty="0"/>
              <a:t> </a:t>
            </a:r>
            <a:r>
              <a:rPr lang="pt-PT" altLang="en-US" dirty="0" err="1"/>
              <a:t>Sewage</a:t>
            </a:r>
            <a:r>
              <a:rPr lang="pt-PT" altLang="en-US" dirty="0"/>
              <a:t> </a:t>
            </a:r>
            <a:r>
              <a:rPr lang="pt-PT" altLang="en-US" dirty="0" err="1"/>
              <a:t>Sludge</a:t>
            </a:r>
            <a:r>
              <a:rPr lang="pt-PT" altLang="en-US" dirty="0"/>
              <a:t> </a:t>
            </a:r>
            <a:r>
              <a:rPr lang="pt-PT" altLang="en-US" dirty="0" err="1"/>
              <a:t>Directives</a:t>
            </a:r>
            <a:r>
              <a:rPr lang="pt-PT" altLang="en-US" dirty="0"/>
              <a:t> </a:t>
            </a:r>
            <a:r>
              <a:rPr lang="pt-PT" altLang="en-US" dirty="0" err="1"/>
              <a:t>also</a:t>
            </a:r>
            <a:r>
              <a:rPr lang="pt-PT" altLang="en-US" dirty="0"/>
              <a:t> </a:t>
            </a:r>
            <a:r>
              <a:rPr lang="pt-PT" altLang="en-US" dirty="0" err="1"/>
              <a:t>provide</a:t>
            </a:r>
            <a:r>
              <a:rPr lang="pt-PT" altLang="en-US" dirty="0"/>
              <a:t> for </a:t>
            </a:r>
            <a:r>
              <a:rPr lang="pt-PT" altLang="en-US" dirty="0" err="1"/>
              <a:t>the</a:t>
            </a:r>
            <a:r>
              <a:rPr lang="pt-PT" altLang="en-US" dirty="0"/>
              <a:t> </a:t>
            </a:r>
            <a:r>
              <a:rPr lang="pt-PT" altLang="en-US" dirty="0" err="1"/>
              <a:t>control</a:t>
            </a:r>
            <a:r>
              <a:rPr lang="pt-PT" altLang="en-US" dirty="0"/>
              <a:t> </a:t>
            </a:r>
            <a:r>
              <a:rPr lang="pt-PT" altLang="en-US" dirty="0" err="1"/>
              <a:t>of</a:t>
            </a:r>
            <a:r>
              <a:rPr lang="pt-PT" altLang="en-US" dirty="0"/>
              <a:t> </a:t>
            </a:r>
            <a:r>
              <a:rPr lang="pt-PT" altLang="en-US" dirty="0" err="1"/>
              <a:t>materials</a:t>
            </a:r>
            <a:r>
              <a:rPr lang="pt-PT" altLang="en-US" dirty="0"/>
              <a:t> </a:t>
            </a:r>
            <a:r>
              <a:rPr lang="pt-PT" altLang="en-US" dirty="0" err="1"/>
              <a:t>applied</a:t>
            </a:r>
            <a:r>
              <a:rPr lang="pt-PT" altLang="en-US" dirty="0"/>
              <a:t> to </a:t>
            </a:r>
            <a:r>
              <a:rPr lang="pt-PT" altLang="en-US" dirty="0" err="1"/>
              <a:t>land</a:t>
            </a:r>
            <a:r>
              <a:rPr lang="pt-PT" altLang="en-US" dirty="0"/>
              <a:t>.</a:t>
            </a:r>
          </a:p>
          <a:p>
            <a:endParaRPr lang="pt-PT" altLang="en-US" dirty="0"/>
          </a:p>
        </p:txBody>
      </p:sp>
      <p:sp>
        <p:nvSpPr>
          <p:cNvPr id="16388" name="Marcador de Posição do Número do Diapositivo 3">
            <a:extLst>
              <a:ext uri="{FF2B5EF4-FFF2-40B4-BE49-F238E27FC236}">
                <a16:creationId xmlns:a16="http://schemas.microsoft.com/office/drawing/2014/main" id="{4AED2E14-658B-491F-B10D-2ACB5D70DB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EC56185-AC1B-4B83-8520-4ECB22AAE524}" type="slidenum">
              <a:rPr lang="pt-PT" altLang="en-US" smtClean="0">
                <a:latin typeface="Calibri" panose="020F0502020204030204" pitchFamily="34" charset="0"/>
              </a:rPr>
              <a:pPr/>
              <a:t>4</a:t>
            </a:fld>
            <a:endParaRPr lang="pt-PT" altLang="en-US">
              <a:latin typeface="Calibri" panose="020F0502020204030204" pitchFamily="34" charset="0"/>
            </a:endParaRPr>
          </a:p>
        </p:txBody>
      </p:sp>
    </p:spTree>
    <p:extLst>
      <p:ext uri="{BB962C8B-B14F-4D97-AF65-F5344CB8AC3E}">
        <p14:creationId xmlns:p14="http://schemas.microsoft.com/office/powerpoint/2010/main" val="115305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Posição da Imagem do Diapositivo 1">
            <a:extLst>
              <a:ext uri="{FF2B5EF4-FFF2-40B4-BE49-F238E27FC236}">
                <a16:creationId xmlns:a16="http://schemas.microsoft.com/office/drawing/2014/main" id="{C4564CA1-6D5C-4787-8A86-B3AD194FA5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Marcador de Posição de Notas 2">
            <a:extLst>
              <a:ext uri="{FF2B5EF4-FFF2-40B4-BE49-F238E27FC236}">
                <a16:creationId xmlns:a16="http://schemas.microsoft.com/office/drawing/2014/main" id="{EC0DEBC1-7E54-4D99-81AD-44C4049810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6388" name="Marcador de Posição do Número do Diapositivo 3">
            <a:extLst>
              <a:ext uri="{FF2B5EF4-FFF2-40B4-BE49-F238E27FC236}">
                <a16:creationId xmlns:a16="http://schemas.microsoft.com/office/drawing/2014/main" id="{4AED2E14-658B-491F-B10D-2ACB5D70DB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EC56185-AC1B-4B83-8520-4ECB22AAE524}" type="slidenum">
              <a:rPr lang="pt-PT" altLang="en-US" smtClean="0">
                <a:latin typeface="Calibri" panose="020F0502020204030204" pitchFamily="34" charset="0"/>
              </a:rPr>
              <a:pPr/>
              <a:t>5</a:t>
            </a:fld>
            <a:endParaRPr lang="pt-PT" altLang="en-US">
              <a:latin typeface="Calibri" panose="020F0502020204030204" pitchFamily="34" charset="0"/>
            </a:endParaRPr>
          </a:p>
        </p:txBody>
      </p:sp>
    </p:spTree>
    <p:extLst>
      <p:ext uri="{BB962C8B-B14F-4D97-AF65-F5344CB8AC3E}">
        <p14:creationId xmlns:p14="http://schemas.microsoft.com/office/powerpoint/2010/main" val="136184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Restore: to recover the natural composition, structure, processes and functions of a river, thereby allowing it to once again achieve full integrity and preserve its self-regulated dynamic balance</a:t>
            </a:r>
          </a:p>
          <a:p>
            <a:r>
              <a:rPr lang="en-US" dirty="0"/>
              <a:t>Rehabilitate: to recover the composition, structure, processes and functions that are as close as possible to the river’s natural conditions (reference scenario…)</a:t>
            </a:r>
          </a:p>
          <a:p>
            <a:r>
              <a:rPr lang="en-US" dirty="0"/>
              <a:t>Mitigate: to achieve a status that is significantly different from river’s natural state, but reaches a compromise with the inevitable limitations which the river is subjected.</a:t>
            </a:r>
          </a:p>
        </p:txBody>
      </p:sp>
      <p:sp>
        <p:nvSpPr>
          <p:cNvPr id="4" name="Marcador de Posição do Número do Diapositivo 3"/>
          <p:cNvSpPr>
            <a:spLocks noGrp="1"/>
          </p:cNvSpPr>
          <p:nvPr>
            <p:ph type="sldNum" sz="quarter" idx="10"/>
          </p:nvPr>
        </p:nvSpPr>
        <p:spPr/>
        <p:txBody>
          <a:bodyPr/>
          <a:lstStyle/>
          <a:p>
            <a:fld id="{CF5AC5F9-F8FB-494C-9718-97C62D221A52}" type="slidenum">
              <a:rPr lang="pt-PT" smtClean="0"/>
              <a:t>7</a:t>
            </a:fld>
            <a:endParaRPr lang="pt-PT" dirty="0"/>
          </a:p>
        </p:txBody>
      </p:sp>
    </p:spTree>
    <p:extLst>
      <p:ext uri="{BB962C8B-B14F-4D97-AF65-F5344CB8AC3E}">
        <p14:creationId xmlns:p14="http://schemas.microsoft.com/office/powerpoint/2010/main" val="242443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CF5AC5F9-F8FB-494C-9718-97C62D221A52}" type="slidenum">
              <a:rPr lang="pt-PT" smtClean="0"/>
              <a:t>8</a:t>
            </a:fld>
            <a:endParaRPr lang="pt-PT" dirty="0"/>
          </a:p>
        </p:txBody>
      </p:sp>
    </p:spTree>
    <p:extLst>
      <p:ext uri="{BB962C8B-B14F-4D97-AF65-F5344CB8AC3E}">
        <p14:creationId xmlns:p14="http://schemas.microsoft.com/office/powerpoint/2010/main" val="2129489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TARGET: restoration of a</a:t>
            </a:r>
            <a:r>
              <a:rPr lang="en-US" baseline="0" dirty="0"/>
              <a:t> willow dominated wetland</a:t>
            </a:r>
          </a:p>
          <a:p>
            <a:r>
              <a:rPr lang="en-US" baseline="0" dirty="0"/>
              <a:t>GOALS: multi strata, resilient, native wetland woodland; improve bird habitat; environmental education</a:t>
            </a:r>
          </a:p>
          <a:p>
            <a:r>
              <a:rPr lang="en-US" baseline="0" dirty="0"/>
              <a:t>OBJECTIVES: cessation of litter dumping in 1 year; reduce abundance of invasive plants; trigger / improve natural riparian vegetation colonization; restore the feeding, nesting and resting area for birds</a:t>
            </a:r>
            <a:endParaRPr lang="en-US" dirty="0"/>
          </a:p>
        </p:txBody>
      </p:sp>
      <p:sp>
        <p:nvSpPr>
          <p:cNvPr id="4" name="Marcador de Posição do Número do Diapositivo 3"/>
          <p:cNvSpPr>
            <a:spLocks noGrp="1"/>
          </p:cNvSpPr>
          <p:nvPr>
            <p:ph type="sldNum" sz="quarter" idx="10"/>
          </p:nvPr>
        </p:nvSpPr>
        <p:spPr/>
        <p:txBody>
          <a:bodyPr/>
          <a:lstStyle/>
          <a:p>
            <a:fld id="{CF5AC5F9-F8FB-494C-9718-97C62D221A52}" type="slidenum">
              <a:rPr lang="pt-PT" smtClean="0"/>
              <a:t>10</a:t>
            </a:fld>
            <a:endParaRPr lang="pt-PT"/>
          </a:p>
        </p:txBody>
      </p:sp>
    </p:spTree>
    <p:extLst>
      <p:ext uri="{BB962C8B-B14F-4D97-AF65-F5344CB8AC3E}">
        <p14:creationId xmlns:p14="http://schemas.microsoft.com/office/powerpoint/2010/main" val="283115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Global DBH class distribution after 9 years shows a gradual frequency reduction from the lower class to the higher class, </a:t>
            </a:r>
            <a:r>
              <a:rPr lang="en-US" dirty="0" err="1"/>
              <a:t>i</a:t>
            </a:r>
            <a:r>
              <a:rPr lang="en-US" dirty="0"/>
              <a:t>. e., a DBH distribution close to that typical of a </a:t>
            </a:r>
            <a:r>
              <a:rPr lang="en-US" dirty="0" err="1"/>
              <a:t>unevenaged</a:t>
            </a:r>
            <a:r>
              <a:rPr lang="en-US" dirty="0"/>
              <a:t>, multicohort stand with natural regeneration </a:t>
            </a:r>
            <a:endParaRPr lang="pt-PT" dirty="0"/>
          </a:p>
        </p:txBody>
      </p:sp>
      <p:sp>
        <p:nvSpPr>
          <p:cNvPr id="4" name="Marcador de Posição do Número do Diapositivo 3"/>
          <p:cNvSpPr>
            <a:spLocks noGrp="1"/>
          </p:cNvSpPr>
          <p:nvPr>
            <p:ph type="sldNum" sz="quarter" idx="10"/>
          </p:nvPr>
        </p:nvSpPr>
        <p:spPr/>
        <p:txBody>
          <a:bodyPr/>
          <a:lstStyle/>
          <a:p>
            <a:fld id="{CF5AC5F9-F8FB-494C-9718-97C62D221A52}" type="slidenum">
              <a:rPr lang="pt-PT" smtClean="0"/>
              <a:t>17</a:t>
            </a:fld>
            <a:endParaRPr lang="pt-PT"/>
          </a:p>
        </p:txBody>
      </p:sp>
    </p:spTree>
    <p:extLst>
      <p:ext uri="{BB962C8B-B14F-4D97-AF65-F5344CB8AC3E}">
        <p14:creationId xmlns:p14="http://schemas.microsoft.com/office/powerpoint/2010/main" val="48559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Example</a:t>
            </a:r>
            <a:r>
              <a:rPr lang="fi-FI" baseline="0" dirty="0"/>
              <a:t> </a:t>
            </a:r>
            <a:r>
              <a:rPr lang="fi-FI" baseline="0" dirty="0" err="1"/>
              <a:t>how</a:t>
            </a:r>
            <a:r>
              <a:rPr lang="fi-FI" baseline="0" dirty="0"/>
              <a:t> to </a:t>
            </a:r>
            <a:r>
              <a:rPr lang="fi-FI" baseline="0" dirty="0" err="1"/>
              <a:t>present</a:t>
            </a:r>
            <a:r>
              <a:rPr lang="fi-FI" baseline="0" dirty="0"/>
              <a:t> some </a:t>
            </a:r>
            <a:r>
              <a:rPr lang="fi-FI" baseline="0" dirty="0" err="1"/>
              <a:t>statistics</a:t>
            </a:r>
            <a:r>
              <a:rPr lang="fi-FI" baseline="0" dirty="0"/>
              <a:t> </a:t>
            </a:r>
            <a:r>
              <a:rPr lang="fi-FI" baseline="0" dirty="0" err="1"/>
              <a:t>or</a:t>
            </a:r>
            <a:r>
              <a:rPr lang="fi-FI" baseline="0" dirty="0"/>
              <a:t> </a:t>
            </a:r>
            <a:r>
              <a:rPr lang="fi-FI" baseline="0" dirty="0" err="1"/>
              <a:t>numerical</a:t>
            </a:r>
            <a:r>
              <a:rPr lang="fi-FI" baseline="0" dirty="0"/>
              <a:t> </a:t>
            </a:r>
            <a:r>
              <a:rPr lang="fi-FI" baseline="0" dirty="0" err="1"/>
              <a:t>facts</a:t>
            </a:r>
            <a:r>
              <a:rPr lang="fi-FI" baseline="0" dirty="0"/>
              <a:t>. </a:t>
            </a:r>
            <a:endParaRPr lang="fi-FI" dirty="0"/>
          </a:p>
          <a:p>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32</a:t>
            </a:fld>
            <a:endParaRPr lang="fi-FI"/>
          </a:p>
        </p:txBody>
      </p:sp>
    </p:spTree>
    <p:extLst>
      <p:ext uri="{BB962C8B-B14F-4D97-AF65-F5344CB8AC3E}">
        <p14:creationId xmlns:p14="http://schemas.microsoft.com/office/powerpoint/2010/main" val="3347235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bg>
      <p:bgPr>
        <a:solidFill>
          <a:schemeClr val="bg1"/>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511D6C4-5E03-46B0-8EF2-294CFA70B3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0512" y="369765"/>
            <a:ext cx="8781486" cy="6342185"/>
          </a:xfrm>
          <a:prstGeom prst="rect">
            <a:avLst/>
          </a:prstGeom>
        </p:spPr>
      </p:pic>
      <p:sp>
        <p:nvSpPr>
          <p:cNvPr id="2" name="Otsikko 1">
            <a:extLst>
              <a:ext uri="{FF2B5EF4-FFF2-40B4-BE49-F238E27FC236}">
                <a16:creationId xmlns:a16="http://schemas.microsoft.com/office/drawing/2014/main" id="{F93EB824-45C3-4294-9429-811C503ACBEE}"/>
              </a:ext>
            </a:extLst>
          </p:cNvPr>
          <p:cNvSpPr>
            <a:spLocks noGrp="1"/>
          </p:cNvSpPr>
          <p:nvPr>
            <p:ph type="ctrTitle"/>
          </p:nvPr>
        </p:nvSpPr>
        <p:spPr>
          <a:xfrm>
            <a:off x="600075" y="2484438"/>
            <a:ext cx="9144000" cy="2387600"/>
          </a:xfrm>
        </p:spPr>
        <p:txBody>
          <a:bodyPr anchor="b"/>
          <a:lstStyle>
            <a:lvl1pPr algn="l">
              <a:defRPr sz="6000" b="1"/>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B4E2C297-69D8-4D97-A136-3E249836C6B0}"/>
              </a:ext>
            </a:extLst>
          </p:cNvPr>
          <p:cNvSpPr>
            <a:spLocks noGrp="1"/>
          </p:cNvSpPr>
          <p:nvPr>
            <p:ph type="subTitle" idx="1"/>
          </p:nvPr>
        </p:nvSpPr>
        <p:spPr>
          <a:xfrm>
            <a:off x="600075" y="4964113"/>
            <a:ext cx="914400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pic>
        <p:nvPicPr>
          <p:cNvPr id="8" name="Kuva 7" descr="Kuva, joka sisältää kohteen teksti&#10;&#10;Kuvaus luotu, korkea luotettavuus">
            <a:extLst>
              <a:ext uri="{FF2B5EF4-FFF2-40B4-BE49-F238E27FC236}">
                <a16:creationId xmlns:a16="http://schemas.microsoft.com/office/drawing/2014/main" id="{AC901B14-7552-4324-9E91-4B447C67F0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1179" y="247565"/>
            <a:ext cx="3545783" cy="2190836"/>
          </a:xfrm>
          <a:prstGeom prst="rect">
            <a:avLst/>
          </a:prstGeom>
        </p:spPr>
      </p:pic>
      <p:pic>
        <p:nvPicPr>
          <p:cNvPr id="5" name="Kuva 4" descr="Kuva, joka sisältää kohteen objekti&#10;&#10;Kuvaus luotu, korkea luotettavuus">
            <a:extLst>
              <a:ext uri="{FF2B5EF4-FFF2-40B4-BE49-F238E27FC236}">
                <a16:creationId xmlns:a16="http://schemas.microsoft.com/office/drawing/2014/main" id="{B1DCBAF8-BCE4-47A2-81FA-E311FF4EA9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4894" y="6039910"/>
            <a:ext cx="786774" cy="524516"/>
          </a:xfrm>
          <a:prstGeom prst="rect">
            <a:avLst/>
          </a:prstGeom>
        </p:spPr>
      </p:pic>
      <p:pic>
        <p:nvPicPr>
          <p:cNvPr id="7" name="Kuva 6">
            <a:extLst>
              <a:ext uri="{FF2B5EF4-FFF2-40B4-BE49-F238E27FC236}">
                <a16:creationId xmlns:a16="http://schemas.microsoft.com/office/drawing/2014/main" id="{43D969C1-714E-4080-AACC-BFA0DD82F71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0899" y="6036217"/>
            <a:ext cx="786774" cy="531902"/>
          </a:xfrm>
          <a:prstGeom prst="rect">
            <a:avLst/>
          </a:prstGeom>
        </p:spPr>
      </p:pic>
    </p:spTree>
    <p:extLst>
      <p:ext uri="{BB962C8B-B14F-4D97-AF65-F5344CB8AC3E}">
        <p14:creationId xmlns:p14="http://schemas.microsoft.com/office/powerpoint/2010/main" val="216744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Full page image logo separate">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C5D68-CCFE-4E2B-8D87-68E3E9359A84}"/>
              </a:ext>
            </a:extLst>
          </p:cNvPr>
          <p:cNvSpPr>
            <a:spLocks noGrp="1"/>
          </p:cNvSpPr>
          <p:nvPr>
            <p:ph type="dt" sz="half" idx="10"/>
          </p:nvPr>
        </p:nvSpPr>
        <p:spPr/>
        <p:txBody>
          <a:bodyPr/>
          <a:lstStyle>
            <a:lvl1pPr>
              <a:defRPr>
                <a:solidFill>
                  <a:schemeClr val="bg1"/>
                </a:solidFill>
              </a:defRPr>
            </a:lvl1pPr>
          </a:lstStyle>
          <a:p>
            <a:fld id="{1890265B-AA67-4D38-9B68-69958B574EA2}" type="datetimeFigureOut">
              <a:rPr lang="fi-FI" smtClean="0"/>
              <a:pPr/>
              <a:t>11.6.2019</a:t>
            </a:fld>
            <a:endParaRPr lang="fi-FI" dirty="0"/>
          </a:p>
        </p:txBody>
      </p:sp>
      <p:sp>
        <p:nvSpPr>
          <p:cNvPr id="3" name="Alatunnisteen paikkamerkki 2">
            <a:extLst>
              <a:ext uri="{FF2B5EF4-FFF2-40B4-BE49-F238E27FC236}">
                <a16:creationId xmlns:a16="http://schemas.microsoft.com/office/drawing/2014/main" id="{27176D9E-E91C-4EAD-AB7B-821E11DDA23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4" name="Dian numeron paikkamerkki 3">
            <a:extLst>
              <a:ext uri="{FF2B5EF4-FFF2-40B4-BE49-F238E27FC236}">
                <a16:creationId xmlns:a16="http://schemas.microsoft.com/office/drawing/2014/main" id="{2C97C1A9-351C-4B2A-A6B3-3F0BBD4C38D0}"/>
              </a:ext>
            </a:extLst>
          </p:cNvPr>
          <p:cNvSpPr>
            <a:spLocks noGrp="1"/>
          </p:cNvSpPr>
          <p:nvPr>
            <p:ph type="sldNum" sz="quarter" idx="12"/>
          </p:nvPr>
        </p:nvSpPr>
        <p:spPr/>
        <p:txBody>
          <a:bodyPr/>
          <a:lstStyle>
            <a:lvl1pPr>
              <a:defRPr>
                <a:solidFill>
                  <a:schemeClr val="bg1"/>
                </a:solidFill>
              </a:defRPr>
            </a:lvl1pPr>
          </a:lstStyle>
          <a:p>
            <a:fld id="{9A384F88-B23F-422A-90DB-AC76CF4E3604}" type="slidenum">
              <a:rPr lang="fi-FI" smtClean="0"/>
              <a:pPr/>
              <a:t>‹#›</a:t>
            </a:fld>
            <a:endParaRPr lang="fi-FI" dirty="0"/>
          </a:p>
        </p:txBody>
      </p:sp>
    </p:spTree>
    <p:extLst>
      <p:ext uri="{BB962C8B-B14F-4D97-AF65-F5344CB8AC3E}">
        <p14:creationId xmlns:p14="http://schemas.microsoft.com/office/powerpoint/2010/main" val="3578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0E2A63-58CB-4C91-A2D8-45226A9DF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E5D25F7-2E90-431A-8692-F8B9356B93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EFCB9CBA-4054-43E2-9937-FEAD149AE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Päivämäärän paikkamerkki 4">
            <a:extLst>
              <a:ext uri="{FF2B5EF4-FFF2-40B4-BE49-F238E27FC236}">
                <a16:creationId xmlns:a16="http://schemas.microsoft.com/office/drawing/2014/main" id="{8357E9B5-61E1-4B0A-B0DD-381BF5F9BB20}"/>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6" name="Alatunnisteen paikkamerkki 5">
            <a:extLst>
              <a:ext uri="{FF2B5EF4-FFF2-40B4-BE49-F238E27FC236}">
                <a16:creationId xmlns:a16="http://schemas.microsoft.com/office/drawing/2014/main" id="{76EFF0EA-587F-4D23-8B75-3773528E0D38}"/>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232CC0D1-CC02-4F40-90A6-936F6AA9BFCB}"/>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40128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699714-0FA3-41AF-B59F-3D84B5F5E0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748B60FF-D987-480C-B140-B9FB6A581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dirty="0"/>
          </a:p>
        </p:txBody>
      </p:sp>
      <p:sp>
        <p:nvSpPr>
          <p:cNvPr id="4" name="Tekstin paikkamerkki 3">
            <a:extLst>
              <a:ext uri="{FF2B5EF4-FFF2-40B4-BE49-F238E27FC236}">
                <a16:creationId xmlns:a16="http://schemas.microsoft.com/office/drawing/2014/main" id="{B73FD24B-76E7-4798-8029-11B88BAB0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Päivämäärän paikkamerkki 4">
            <a:extLst>
              <a:ext uri="{FF2B5EF4-FFF2-40B4-BE49-F238E27FC236}">
                <a16:creationId xmlns:a16="http://schemas.microsoft.com/office/drawing/2014/main" id="{A550385C-ACF9-430A-ABF8-F99E7CD8A625}"/>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6" name="Alatunnisteen paikkamerkki 5">
            <a:extLst>
              <a:ext uri="{FF2B5EF4-FFF2-40B4-BE49-F238E27FC236}">
                <a16:creationId xmlns:a16="http://schemas.microsoft.com/office/drawing/2014/main" id="{9CF26103-627E-4954-8276-25CBEE3135D9}"/>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87A55A08-4B9C-47F5-BE66-589F44E5B3E1}"/>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285833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6FA1BA-DD76-46E2-BD7A-228692AA6303}"/>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CEE787CD-684E-480A-8600-971EFDA848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970BB3E-32E5-45CC-B62A-986C43A083D5}"/>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5" name="Alatunnisteen paikkamerkki 4">
            <a:extLst>
              <a:ext uri="{FF2B5EF4-FFF2-40B4-BE49-F238E27FC236}">
                <a16:creationId xmlns:a16="http://schemas.microsoft.com/office/drawing/2014/main" id="{69169F58-8D39-4448-9D81-45172484376C}"/>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979B85D7-7623-4D82-820D-AE608798C044}"/>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239295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0EF9395-E43E-4199-9830-35E3DDF6C9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8C8AC093-1DA1-4AE6-B170-E117D253F9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530CAF3F-12C4-4763-8E4B-12546FBBD65D}"/>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5" name="Alatunnisteen paikkamerkki 4">
            <a:extLst>
              <a:ext uri="{FF2B5EF4-FFF2-40B4-BE49-F238E27FC236}">
                <a16:creationId xmlns:a16="http://schemas.microsoft.com/office/drawing/2014/main" id="{36818195-29D6-41CF-8CD0-7ECC133D4BAA}"/>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166598C5-B2E5-4EFC-B9DB-4D4346DF49DA}"/>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1463500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ítulo, texto e 2 objectos">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4638"/>
            <a:ext cx="10094384" cy="490537"/>
          </a:xfrm>
        </p:spPr>
        <p:txBody>
          <a:bodyPr/>
          <a:lstStyle/>
          <a:p>
            <a:r>
              <a:rPr lang="pt-PT"/>
              <a:t>Clique para editar o estilo</a:t>
            </a:r>
          </a:p>
        </p:txBody>
      </p:sp>
      <p:sp>
        <p:nvSpPr>
          <p:cNvPr id="3" name="Marcador de Posição do Texto 2"/>
          <p:cNvSpPr>
            <a:spLocks noGrp="1"/>
          </p:cNvSpPr>
          <p:nvPr>
            <p:ph type="body" sz="half" idx="1"/>
          </p:nvPr>
        </p:nvSpPr>
        <p:spPr>
          <a:xfrm>
            <a:off x="609600" y="1411290"/>
            <a:ext cx="5384800" cy="4897437"/>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quarter" idx="2"/>
          </p:nvPr>
        </p:nvSpPr>
        <p:spPr>
          <a:xfrm>
            <a:off x="6197600" y="1411290"/>
            <a:ext cx="5384800" cy="2371725"/>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e Conteúdo 4"/>
          <p:cNvSpPr>
            <a:spLocks noGrp="1"/>
          </p:cNvSpPr>
          <p:nvPr>
            <p:ph sz="quarter" idx="3"/>
          </p:nvPr>
        </p:nvSpPr>
        <p:spPr>
          <a:xfrm>
            <a:off x="6197600" y="3935413"/>
            <a:ext cx="5384800" cy="2373312"/>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a Data 5">
            <a:extLst>
              <a:ext uri="{FF2B5EF4-FFF2-40B4-BE49-F238E27FC236}">
                <a16:creationId xmlns:a16="http://schemas.microsoft.com/office/drawing/2014/main" id="{719F5BF8-BB3B-42FA-B5BA-371E9A00C0F9}"/>
              </a:ext>
            </a:extLst>
          </p:cNvPr>
          <p:cNvSpPr>
            <a:spLocks noGrp="1"/>
          </p:cNvSpPr>
          <p:nvPr>
            <p:ph type="dt" sz="half" idx="10"/>
          </p:nvPr>
        </p:nvSpPr>
        <p:spPr/>
        <p:txBody>
          <a:bodyPr/>
          <a:lstStyle>
            <a:lvl1pPr>
              <a:defRPr/>
            </a:lvl1pPr>
          </a:lstStyle>
          <a:p>
            <a:pPr>
              <a:defRPr/>
            </a:pPr>
            <a:r>
              <a:rPr lang="en-US"/>
              <a:t>Alpiarça City Hall </a:t>
            </a:r>
            <a:r>
              <a:rPr lang="en-GB" b="1"/>
              <a:t>/</a:t>
            </a:r>
            <a:r>
              <a:rPr lang="en-GB"/>
              <a:t> Lisbon 2008</a:t>
            </a:r>
          </a:p>
        </p:txBody>
      </p:sp>
    </p:spTree>
    <p:extLst>
      <p:ext uri="{BB962C8B-B14F-4D97-AF65-F5344CB8AC3E}">
        <p14:creationId xmlns:p14="http://schemas.microsoft.com/office/powerpoint/2010/main" val="114444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E5A25D-3E9B-4ADA-B19D-28E9C13FD915}"/>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B6C78E84-185D-4282-97D6-D3B40C584F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1255E6AA-9ACE-41A2-9FE0-0E8E6AC376EA}"/>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5" name="Alatunnisteen paikkamerkki 4">
            <a:extLst>
              <a:ext uri="{FF2B5EF4-FFF2-40B4-BE49-F238E27FC236}">
                <a16:creationId xmlns:a16="http://schemas.microsoft.com/office/drawing/2014/main" id="{5F46CAAB-34C0-473C-9086-56E8F5A61204}"/>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DC5BA2B7-3F1A-4E37-B2C0-2AEF6CC865BF}"/>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267927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A4F14A-5B8C-46BF-90DA-F807FEF6A6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A7A30773-EB40-44D2-9E45-4CAE24C32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äivämäärän paikkamerkki 3">
            <a:extLst>
              <a:ext uri="{FF2B5EF4-FFF2-40B4-BE49-F238E27FC236}">
                <a16:creationId xmlns:a16="http://schemas.microsoft.com/office/drawing/2014/main" id="{7F95B3C5-0BE9-449F-9EA9-F9ABE3B770F2}"/>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5" name="Alatunnisteen paikkamerkki 4">
            <a:extLst>
              <a:ext uri="{FF2B5EF4-FFF2-40B4-BE49-F238E27FC236}">
                <a16:creationId xmlns:a16="http://schemas.microsoft.com/office/drawing/2014/main" id="{8D6FE555-8C06-4E99-8ECB-B6A1D7C0B565}"/>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80EB918A-C7BA-40D7-AEF1-733EB8D203C8}"/>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138130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407D50-52E2-4DEC-A86D-2AC156414FFA}"/>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89E8620-BB3B-41DA-8716-473C4CF894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6D911370-F02C-41FC-ACE8-4F4912F8B3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66B20E67-758F-427E-823D-26255F82058C}"/>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6" name="Alatunnisteen paikkamerkki 5">
            <a:extLst>
              <a:ext uri="{FF2B5EF4-FFF2-40B4-BE49-F238E27FC236}">
                <a16:creationId xmlns:a16="http://schemas.microsoft.com/office/drawing/2014/main" id="{B878F2ED-7C45-44ED-BC3B-C6DE7826536D}"/>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29EF114B-3693-420F-A28A-F89CD9644FAB}"/>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13197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F329F3-5003-40C6-ABB6-7C9091AD2F7D}"/>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1C1448AF-040B-4E11-A41E-BD45C17B1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isällön paikkamerkki 3">
            <a:extLst>
              <a:ext uri="{FF2B5EF4-FFF2-40B4-BE49-F238E27FC236}">
                <a16:creationId xmlns:a16="http://schemas.microsoft.com/office/drawing/2014/main" id="{DDD498FD-8CDD-4D6B-8642-DBDBC11479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78896B53-8D97-41FB-BD7B-3929530186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isällön paikkamerkki 5">
            <a:extLst>
              <a:ext uri="{FF2B5EF4-FFF2-40B4-BE49-F238E27FC236}">
                <a16:creationId xmlns:a16="http://schemas.microsoft.com/office/drawing/2014/main" id="{34C8CB7D-5050-4D4C-B5F4-FE52BED5DE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5FA2CDA3-6943-4436-BEF2-5067D09D1C8A}"/>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8" name="Alatunnisteen paikkamerkki 7">
            <a:extLst>
              <a:ext uri="{FF2B5EF4-FFF2-40B4-BE49-F238E27FC236}">
                <a16:creationId xmlns:a16="http://schemas.microsoft.com/office/drawing/2014/main" id="{5B9371FF-8704-42B5-8B66-9460DC36F479}"/>
              </a:ext>
            </a:extLst>
          </p:cNvPr>
          <p:cNvSpPr>
            <a:spLocks noGrp="1"/>
          </p:cNvSpPr>
          <p:nvPr>
            <p:ph type="ftr" sz="quarter" idx="11"/>
          </p:nvPr>
        </p:nvSpPr>
        <p:spPr/>
        <p:txBody>
          <a:bodyPr/>
          <a:lstStyle/>
          <a:p>
            <a:endParaRPr lang="fi-FI" dirty="0"/>
          </a:p>
        </p:txBody>
      </p:sp>
      <p:sp>
        <p:nvSpPr>
          <p:cNvPr id="9" name="Dian numeron paikkamerkki 8">
            <a:extLst>
              <a:ext uri="{FF2B5EF4-FFF2-40B4-BE49-F238E27FC236}">
                <a16:creationId xmlns:a16="http://schemas.microsoft.com/office/drawing/2014/main" id="{1E85F8C4-700B-42C4-B82D-5A4FE60B944A}"/>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3795702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11367E-8D02-4C5E-8A56-58B8AFAA0F28}"/>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69381A8B-5531-40D4-82FD-4914842BA66B}"/>
              </a:ext>
            </a:extLst>
          </p:cNvPr>
          <p:cNvSpPr>
            <a:spLocks noGrp="1"/>
          </p:cNvSpPr>
          <p:nvPr>
            <p:ph type="dt" sz="half" idx="10"/>
          </p:nvPr>
        </p:nvSpPr>
        <p:spPr/>
        <p:txBody>
          <a:bodyPr/>
          <a:lstStyle/>
          <a:p>
            <a:fld id="{1890265B-AA67-4D38-9B68-69958B574EA2}" type="datetimeFigureOut">
              <a:rPr lang="fi-FI" smtClean="0"/>
              <a:t>11.6.2019</a:t>
            </a:fld>
            <a:endParaRPr lang="fi-FI" dirty="0"/>
          </a:p>
        </p:txBody>
      </p:sp>
      <p:sp>
        <p:nvSpPr>
          <p:cNvPr id="4" name="Alatunnisteen paikkamerkki 3">
            <a:extLst>
              <a:ext uri="{FF2B5EF4-FFF2-40B4-BE49-F238E27FC236}">
                <a16:creationId xmlns:a16="http://schemas.microsoft.com/office/drawing/2014/main" id="{E5605BFE-2C46-48F1-96A3-CE36576EAA7A}"/>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60E4C3DA-A09B-4AC2-B8FC-D6ED6F984368}"/>
              </a:ext>
            </a:extLst>
          </p:cNvPr>
          <p:cNvSpPr>
            <a:spLocks noGrp="1"/>
          </p:cNvSpPr>
          <p:nvPr>
            <p:ph type="sldNum" sz="quarter" idx="12"/>
          </p:nvPr>
        </p:nvSpPr>
        <p:spPr/>
        <p:txBody>
          <a:bodyPr/>
          <a:lstStyle/>
          <a:p>
            <a:fld id="{9A384F88-B23F-422A-90DB-AC76CF4E3604}" type="slidenum">
              <a:rPr lang="fi-FI" smtClean="0"/>
              <a:t>‹#›</a:t>
            </a:fld>
            <a:endParaRPr lang="fi-FI" dirty="0"/>
          </a:p>
        </p:txBody>
      </p:sp>
    </p:spTree>
    <p:extLst>
      <p:ext uri="{BB962C8B-B14F-4D97-AF65-F5344CB8AC3E}">
        <p14:creationId xmlns:p14="http://schemas.microsoft.com/office/powerpoint/2010/main" val="306297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Colour background">
    <p:bg>
      <p:bgPr>
        <a:solidFill>
          <a:schemeClr val="tx2"/>
        </a:soli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C5D68-CCFE-4E2B-8D87-68E3E9359A84}"/>
              </a:ext>
            </a:extLst>
          </p:cNvPr>
          <p:cNvSpPr>
            <a:spLocks noGrp="1"/>
          </p:cNvSpPr>
          <p:nvPr>
            <p:ph type="dt" sz="half" idx="10"/>
          </p:nvPr>
        </p:nvSpPr>
        <p:spPr/>
        <p:txBody>
          <a:bodyPr/>
          <a:lstStyle>
            <a:lvl1pPr>
              <a:defRPr>
                <a:solidFill>
                  <a:schemeClr val="bg1"/>
                </a:solidFill>
              </a:defRPr>
            </a:lvl1pPr>
          </a:lstStyle>
          <a:p>
            <a:fld id="{1890265B-AA67-4D38-9B68-69958B574EA2}" type="datetimeFigureOut">
              <a:rPr lang="fi-FI" smtClean="0"/>
              <a:pPr/>
              <a:t>11.6.2019</a:t>
            </a:fld>
            <a:endParaRPr lang="fi-FI" dirty="0"/>
          </a:p>
        </p:txBody>
      </p:sp>
      <p:sp>
        <p:nvSpPr>
          <p:cNvPr id="3" name="Alatunnisteen paikkamerkki 2">
            <a:extLst>
              <a:ext uri="{FF2B5EF4-FFF2-40B4-BE49-F238E27FC236}">
                <a16:creationId xmlns:a16="http://schemas.microsoft.com/office/drawing/2014/main" id="{27176D9E-E91C-4EAD-AB7B-821E11DDA23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4" name="Dian numeron paikkamerkki 3">
            <a:extLst>
              <a:ext uri="{FF2B5EF4-FFF2-40B4-BE49-F238E27FC236}">
                <a16:creationId xmlns:a16="http://schemas.microsoft.com/office/drawing/2014/main" id="{2C97C1A9-351C-4B2A-A6B3-3F0BBD4C38D0}"/>
              </a:ext>
            </a:extLst>
          </p:cNvPr>
          <p:cNvSpPr>
            <a:spLocks noGrp="1"/>
          </p:cNvSpPr>
          <p:nvPr>
            <p:ph type="sldNum" sz="quarter" idx="12"/>
          </p:nvPr>
        </p:nvSpPr>
        <p:spPr/>
        <p:txBody>
          <a:bodyPr/>
          <a:lstStyle>
            <a:lvl1pPr>
              <a:defRPr>
                <a:solidFill>
                  <a:schemeClr val="bg1"/>
                </a:solidFill>
              </a:defRPr>
            </a:lvl1pPr>
          </a:lstStyle>
          <a:p>
            <a:fld id="{9A384F88-B23F-422A-90DB-AC76CF4E3604}" type="slidenum">
              <a:rPr lang="fi-FI" smtClean="0"/>
              <a:pPr/>
              <a:t>‹#›</a:t>
            </a:fld>
            <a:endParaRPr lang="fi-FI" dirty="0"/>
          </a:p>
        </p:txBody>
      </p:sp>
      <p:pic>
        <p:nvPicPr>
          <p:cNvPr id="6" name="Kuva 5">
            <a:extLst>
              <a:ext uri="{FF2B5EF4-FFF2-40B4-BE49-F238E27FC236}">
                <a16:creationId xmlns:a16="http://schemas.microsoft.com/office/drawing/2014/main" id="{5E0BABA4-9454-4A55-8FA0-8489793F8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1096" y="211185"/>
            <a:ext cx="1782996" cy="1249105"/>
          </a:xfrm>
          <a:prstGeom prst="rect">
            <a:avLst/>
          </a:prstGeom>
        </p:spPr>
      </p:pic>
    </p:spTree>
    <p:extLst>
      <p:ext uri="{BB962C8B-B14F-4D97-AF65-F5344CB8AC3E}">
        <p14:creationId xmlns:p14="http://schemas.microsoft.com/office/powerpoint/2010/main" val="164433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Colour background">
    <p:bg>
      <p:bgPr>
        <a:solidFill>
          <a:schemeClr val="accent2"/>
        </a:soli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C5D68-CCFE-4E2B-8D87-68E3E9359A84}"/>
              </a:ext>
            </a:extLst>
          </p:cNvPr>
          <p:cNvSpPr>
            <a:spLocks noGrp="1"/>
          </p:cNvSpPr>
          <p:nvPr>
            <p:ph type="dt" sz="half" idx="10"/>
          </p:nvPr>
        </p:nvSpPr>
        <p:spPr/>
        <p:txBody>
          <a:bodyPr/>
          <a:lstStyle>
            <a:lvl1pPr>
              <a:defRPr>
                <a:solidFill>
                  <a:schemeClr val="bg1"/>
                </a:solidFill>
              </a:defRPr>
            </a:lvl1pPr>
          </a:lstStyle>
          <a:p>
            <a:fld id="{1890265B-AA67-4D38-9B68-69958B574EA2}" type="datetimeFigureOut">
              <a:rPr lang="fi-FI" smtClean="0"/>
              <a:pPr/>
              <a:t>11.6.2019</a:t>
            </a:fld>
            <a:endParaRPr lang="fi-FI" dirty="0"/>
          </a:p>
        </p:txBody>
      </p:sp>
      <p:sp>
        <p:nvSpPr>
          <p:cNvPr id="3" name="Alatunnisteen paikkamerkki 2">
            <a:extLst>
              <a:ext uri="{FF2B5EF4-FFF2-40B4-BE49-F238E27FC236}">
                <a16:creationId xmlns:a16="http://schemas.microsoft.com/office/drawing/2014/main" id="{27176D9E-E91C-4EAD-AB7B-821E11DDA23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4" name="Dian numeron paikkamerkki 3">
            <a:extLst>
              <a:ext uri="{FF2B5EF4-FFF2-40B4-BE49-F238E27FC236}">
                <a16:creationId xmlns:a16="http://schemas.microsoft.com/office/drawing/2014/main" id="{2C97C1A9-351C-4B2A-A6B3-3F0BBD4C38D0}"/>
              </a:ext>
            </a:extLst>
          </p:cNvPr>
          <p:cNvSpPr>
            <a:spLocks noGrp="1"/>
          </p:cNvSpPr>
          <p:nvPr>
            <p:ph type="sldNum" sz="quarter" idx="12"/>
          </p:nvPr>
        </p:nvSpPr>
        <p:spPr/>
        <p:txBody>
          <a:bodyPr/>
          <a:lstStyle>
            <a:lvl1pPr>
              <a:defRPr>
                <a:solidFill>
                  <a:schemeClr val="bg1"/>
                </a:solidFill>
              </a:defRPr>
            </a:lvl1pPr>
          </a:lstStyle>
          <a:p>
            <a:fld id="{9A384F88-B23F-422A-90DB-AC76CF4E3604}" type="slidenum">
              <a:rPr lang="fi-FI" smtClean="0"/>
              <a:pPr/>
              <a:t>‹#›</a:t>
            </a:fld>
            <a:endParaRPr lang="fi-FI" dirty="0"/>
          </a:p>
        </p:txBody>
      </p:sp>
      <p:pic>
        <p:nvPicPr>
          <p:cNvPr id="6" name="Kuva 5">
            <a:extLst>
              <a:ext uri="{FF2B5EF4-FFF2-40B4-BE49-F238E27FC236}">
                <a16:creationId xmlns:a16="http://schemas.microsoft.com/office/drawing/2014/main" id="{5E0BABA4-9454-4A55-8FA0-8489793F8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1096" y="211185"/>
            <a:ext cx="1782996" cy="1249105"/>
          </a:xfrm>
          <a:prstGeom prst="rect">
            <a:avLst/>
          </a:prstGeom>
        </p:spPr>
      </p:pic>
    </p:spTree>
    <p:extLst>
      <p:ext uri="{BB962C8B-B14F-4D97-AF65-F5344CB8AC3E}">
        <p14:creationId xmlns:p14="http://schemas.microsoft.com/office/powerpoint/2010/main" val="129026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Full page image">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C5D68-CCFE-4E2B-8D87-68E3E9359A84}"/>
              </a:ext>
            </a:extLst>
          </p:cNvPr>
          <p:cNvSpPr>
            <a:spLocks noGrp="1"/>
          </p:cNvSpPr>
          <p:nvPr>
            <p:ph type="dt" sz="half" idx="10"/>
          </p:nvPr>
        </p:nvSpPr>
        <p:spPr/>
        <p:txBody>
          <a:bodyPr/>
          <a:lstStyle>
            <a:lvl1pPr>
              <a:defRPr>
                <a:solidFill>
                  <a:schemeClr val="bg1"/>
                </a:solidFill>
              </a:defRPr>
            </a:lvl1pPr>
          </a:lstStyle>
          <a:p>
            <a:fld id="{1890265B-AA67-4D38-9B68-69958B574EA2}" type="datetimeFigureOut">
              <a:rPr lang="fi-FI" smtClean="0"/>
              <a:pPr/>
              <a:t>11.6.2019</a:t>
            </a:fld>
            <a:endParaRPr lang="fi-FI" dirty="0"/>
          </a:p>
        </p:txBody>
      </p:sp>
      <p:sp>
        <p:nvSpPr>
          <p:cNvPr id="3" name="Alatunnisteen paikkamerkki 2">
            <a:extLst>
              <a:ext uri="{FF2B5EF4-FFF2-40B4-BE49-F238E27FC236}">
                <a16:creationId xmlns:a16="http://schemas.microsoft.com/office/drawing/2014/main" id="{27176D9E-E91C-4EAD-AB7B-821E11DDA23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4" name="Dian numeron paikkamerkki 3">
            <a:extLst>
              <a:ext uri="{FF2B5EF4-FFF2-40B4-BE49-F238E27FC236}">
                <a16:creationId xmlns:a16="http://schemas.microsoft.com/office/drawing/2014/main" id="{2C97C1A9-351C-4B2A-A6B3-3F0BBD4C38D0}"/>
              </a:ext>
            </a:extLst>
          </p:cNvPr>
          <p:cNvSpPr>
            <a:spLocks noGrp="1"/>
          </p:cNvSpPr>
          <p:nvPr>
            <p:ph type="sldNum" sz="quarter" idx="12"/>
          </p:nvPr>
        </p:nvSpPr>
        <p:spPr/>
        <p:txBody>
          <a:bodyPr/>
          <a:lstStyle>
            <a:lvl1pPr>
              <a:defRPr>
                <a:solidFill>
                  <a:schemeClr val="bg1"/>
                </a:solidFill>
              </a:defRPr>
            </a:lvl1pPr>
          </a:lstStyle>
          <a:p>
            <a:fld id="{9A384F88-B23F-422A-90DB-AC76CF4E3604}" type="slidenum">
              <a:rPr lang="fi-FI" smtClean="0"/>
              <a:pPr/>
              <a:t>‹#›</a:t>
            </a:fld>
            <a:endParaRPr lang="fi-FI" dirty="0"/>
          </a:p>
        </p:txBody>
      </p:sp>
      <p:pic>
        <p:nvPicPr>
          <p:cNvPr id="6" name="Kuva 5">
            <a:extLst>
              <a:ext uri="{FF2B5EF4-FFF2-40B4-BE49-F238E27FC236}">
                <a16:creationId xmlns:a16="http://schemas.microsoft.com/office/drawing/2014/main" id="{5E0BABA4-9454-4A55-8FA0-8489793F8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1096" y="211185"/>
            <a:ext cx="1782996" cy="1249105"/>
          </a:xfrm>
          <a:prstGeom prst="rect">
            <a:avLst/>
          </a:prstGeom>
        </p:spPr>
      </p:pic>
    </p:spTree>
    <p:extLst>
      <p:ext uri="{BB962C8B-B14F-4D97-AF65-F5344CB8AC3E}">
        <p14:creationId xmlns:p14="http://schemas.microsoft.com/office/powerpoint/2010/main" val="1617317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775FFD3-EEA1-42F7-ACD0-A584B238F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err="1"/>
              <a:t>Title</a:t>
            </a:r>
            <a:endParaRPr lang="fi-FI" dirty="0"/>
          </a:p>
        </p:txBody>
      </p:sp>
      <p:sp>
        <p:nvSpPr>
          <p:cNvPr id="3" name="Tekstin paikkamerkki 2">
            <a:extLst>
              <a:ext uri="{FF2B5EF4-FFF2-40B4-BE49-F238E27FC236}">
                <a16:creationId xmlns:a16="http://schemas.microsoft.com/office/drawing/2014/main" id="{C87A3DAF-27F4-4BFC-8D49-51F8E67BB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2E57F548-0770-4724-9A11-FB270AB76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0265B-AA67-4D38-9B68-69958B574EA2}" type="datetimeFigureOut">
              <a:rPr lang="fi-FI" smtClean="0"/>
              <a:t>11.6.2019</a:t>
            </a:fld>
            <a:endParaRPr lang="fi-FI" dirty="0"/>
          </a:p>
        </p:txBody>
      </p:sp>
      <p:sp>
        <p:nvSpPr>
          <p:cNvPr id="5" name="Alatunnisteen paikkamerkki 4">
            <a:extLst>
              <a:ext uri="{FF2B5EF4-FFF2-40B4-BE49-F238E27FC236}">
                <a16:creationId xmlns:a16="http://schemas.microsoft.com/office/drawing/2014/main" id="{A4F956FE-6CCB-4F14-A60C-C59F47AA3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
        <p:nvSpPr>
          <p:cNvPr id="6" name="Dian numeron paikkamerkki 5">
            <a:extLst>
              <a:ext uri="{FF2B5EF4-FFF2-40B4-BE49-F238E27FC236}">
                <a16:creationId xmlns:a16="http://schemas.microsoft.com/office/drawing/2014/main" id="{F6378B46-7CDC-4875-B3EC-95B57F6C5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384F88-B23F-422A-90DB-AC76CF4E3604}" type="slidenum">
              <a:rPr lang="fi-FI" smtClean="0"/>
              <a:t>‹#›</a:t>
            </a:fld>
            <a:endParaRPr lang="fi-FI" dirty="0"/>
          </a:p>
        </p:txBody>
      </p:sp>
      <p:pic>
        <p:nvPicPr>
          <p:cNvPr id="7" name="Kuva 6">
            <a:extLst>
              <a:ext uri="{FF2B5EF4-FFF2-40B4-BE49-F238E27FC236}">
                <a16:creationId xmlns:a16="http://schemas.microsoft.com/office/drawing/2014/main" id="{A2A4D993-4700-48D3-ACD3-6C1EB1D441F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155117" y="230188"/>
            <a:ext cx="1805066" cy="1176581"/>
          </a:xfrm>
          <a:prstGeom prst="rect">
            <a:avLst/>
          </a:prstGeom>
        </p:spPr>
      </p:pic>
    </p:spTree>
    <p:extLst>
      <p:ext uri="{BB962C8B-B14F-4D97-AF65-F5344CB8AC3E}">
        <p14:creationId xmlns:p14="http://schemas.microsoft.com/office/powerpoint/2010/main" val="727240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 id="2147483663" r:id="rId15"/>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sv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0" Type="http://schemas.openxmlformats.org/officeDocument/2006/relationships/image" Target="../media/image68.sv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sv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image" Target="../media/image77.tif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82.sv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82.sv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hyperlink" Target="mailto:aimendes@uevora.pt"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www.ecrr.org/Publications/tabid/2624/mod/11083/articleType/ArticleView/articleId/3052/Default.aspx" TargetMode="External"/><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3F8661-31AC-48D1-837C-0D9CEF46EFCF}"/>
              </a:ext>
            </a:extLst>
          </p:cNvPr>
          <p:cNvSpPr>
            <a:spLocks noGrp="1"/>
          </p:cNvSpPr>
          <p:nvPr>
            <p:ph type="ctrTitle"/>
          </p:nvPr>
        </p:nvSpPr>
        <p:spPr>
          <a:xfrm>
            <a:off x="476703" y="3108552"/>
            <a:ext cx="5234668" cy="2387600"/>
          </a:xfrm>
        </p:spPr>
        <p:txBody>
          <a:bodyPr>
            <a:noAutofit/>
          </a:bodyPr>
          <a:lstStyle/>
          <a:p>
            <a:r>
              <a:rPr lang="fi-FI" sz="4000" dirty="0"/>
              <a:t>Ecological Restoration and Rehabilitation: Standards and Case Studies</a:t>
            </a:r>
          </a:p>
        </p:txBody>
      </p:sp>
      <p:sp>
        <p:nvSpPr>
          <p:cNvPr id="3" name="Alaotsikko 2">
            <a:extLst>
              <a:ext uri="{FF2B5EF4-FFF2-40B4-BE49-F238E27FC236}">
                <a16:creationId xmlns:a16="http://schemas.microsoft.com/office/drawing/2014/main" id="{D1C1A1D5-50A4-4E53-929A-FC97F9A64C1C}"/>
              </a:ext>
            </a:extLst>
          </p:cNvPr>
          <p:cNvSpPr>
            <a:spLocks noGrp="1"/>
          </p:cNvSpPr>
          <p:nvPr>
            <p:ph type="subTitle" idx="1"/>
          </p:nvPr>
        </p:nvSpPr>
        <p:spPr>
          <a:xfrm>
            <a:off x="571047" y="5525782"/>
            <a:ext cx="9144000" cy="1655762"/>
          </a:xfrm>
        </p:spPr>
        <p:txBody>
          <a:bodyPr/>
          <a:lstStyle/>
          <a:p>
            <a:r>
              <a:rPr lang="fi-FI" dirty="0"/>
              <a:t>FROM EUROPE AND CHINA</a:t>
            </a:r>
          </a:p>
        </p:txBody>
      </p:sp>
      <p:pic>
        <p:nvPicPr>
          <p:cNvPr id="4" name="Picture 1">
            <a:extLst>
              <a:ext uri="{FF2B5EF4-FFF2-40B4-BE49-F238E27FC236}">
                <a16:creationId xmlns:a16="http://schemas.microsoft.com/office/drawing/2014/main" id="{8988183D-C82F-4FDA-A380-289113DCE813}"/>
              </a:ext>
            </a:extLst>
          </p:cNvPr>
          <p:cNvPicPr>
            <a:picLocks noChangeAspect="1"/>
          </p:cNvPicPr>
          <p:nvPr/>
        </p:nvPicPr>
        <p:blipFill>
          <a:blip r:embed="rId3" cstate="print"/>
          <a:srcRect/>
          <a:stretch>
            <a:fillRect/>
          </a:stretch>
        </p:blipFill>
        <p:spPr bwMode="auto">
          <a:xfrm>
            <a:off x="7087399" y="5867921"/>
            <a:ext cx="867887" cy="847410"/>
          </a:xfrm>
          <a:prstGeom prst="rect">
            <a:avLst/>
          </a:prstGeom>
          <a:noFill/>
          <a:ln w="9525">
            <a:noFill/>
            <a:miter lim="800000"/>
            <a:headEnd/>
            <a:tailEnd/>
          </a:ln>
        </p:spPr>
      </p:pic>
      <p:pic>
        <p:nvPicPr>
          <p:cNvPr id="5" name="Imagem 12">
            <a:extLst>
              <a:ext uri="{FF2B5EF4-FFF2-40B4-BE49-F238E27FC236}">
                <a16:creationId xmlns:a16="http://schemas.microsoft.com/office/drawing/2014/main" id="{40D0E8D2-C702-4F09-9B81-B0CADDB4A3D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2680" y="5917341"/>
            <a:ext cx="797990" cy="797990"/>
          </a:xfrm>
          <a:prstGeom prst="rect">
            <a:avLst/>
          </a:prstGeom>
        </p:spPr>
      </p:pic>
      <p:pic>
        <p:nvPicPr>
          <p:cNvPr id="6" name="Imagem 13">
            <a:extLst>
              <a:ext uri="{FF2B5EF4-FFF2-40B4-BE49-F238E27FC236}">
                <a16:creationId xmlns:a16="http://schemas.microsoft.com/office/drawing/2014/main" id="{915A1FB2-5DA3-4A8C-B78B-50690CCE1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5362" y="5862999"/>
            <a:ext cx="2087931" cy="981327"/>
          </a:xfrm>
          <a:prstGeom prst="rect">
            <a:avLst/>
          </a:prstGeom>
        </p:spPr>
      </p:pic>
      <p:pic>
        <p:nvPicPr>
          <p:cNvPr id="7" name="Picture 6">
            <a:extLst>
              <a:ext uri="{FF2B5EF4-FFF2-40B4-BE49-F238E27FC236}">
                <a16:creationId xmlns:a16="http://schemas.microsoft.com/office/drawing/2014/main" id="{FA2B0C49-B010-40D2-BF06-9A22B48B94A7}"/>
              </a:ext>
            </a:extLst>
          </p:cNvPr>
          <p:cNvPicPr/>
          <p:nvPr/>
        </p:nvPicPr>
        <p:blipFill rotWithShape="1">
          <a:blip r:embed="rId6"/>
          <a:srcRect l="88476" t="6782" r="1387"/>
          <a:stretch/>
        </p:blipFill>
        <p:spPr bwMode="auto">
          <a:xfrm>
            <a:off x="6083583" y="5862998"/>
            <a:ext cx="1003816" cy="981327"/>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91D637BA-8643-4E1D-A189-49A2E59C5614}"/>
              </a:ext>
            </a:extLst>
          </p:cNvPr>
          <p:cNvSpPr/>
          <p:nvPr/>
        </p:nvSpPr>
        <p:spPr>
          <a:xfrm>
            <a:off x="197631" y="5998304"/>
            <a:ext cx="6096000" cy="646331"/>
          </a:xfrm>
          <a:prstGeom prst="rect">
            <a:avLst/>
          </a:prstGeom>
        </p:spPr>
        <p:txBody>
          <a:bodyPr>
            <a:spAutoFit/>
          </a:bodyPr>
          <a:lstStyle/>
          <a:p>
            <a:r>
              <a:rPr lang="fi-FI" dirty="0">
                <a:solidFill>
                  <a:schemeClr val="tx2"/>
                </a:solidFill>
              </a:rPr>
              <a:t>Mendes A; Fabião A; Jihanua L; Zhang A; Xu F; Baiyinbaoligao; Ferreira T; Rabaça J</a:t>
            </a:r>
          </a:p>
        </p:txBody>
      </p:sp>
      <p:sp>
        <p:nvSpPr>
          <p:cNvPr id="9" name="TextBox 8">
            <a:extLst>
              <a:ext uri="{FF2B5EF4-FFF2-40B4-BE49-F238E27FC236}">
                <a16:creationId xmlns:a16="http://schemas.microsoft.com/office/drawing/2014/main" id="{96BE06B0-B7CC-4D0E-9782-288E0ED16BED}"/>
              </a:ext>
            </a:extLst>
          </p:cNvPr>
          <p:cNvSpPr txBox="1"/>
          <p:nvPr/>
        </p:nvSpPr>
        <p:spPr>
          <a:xfrm>
            <a:off x="4596354" y="204308"/>
            <a:ext cx="6932502" cy="1569660"/>
          </a:xfrm>
          <a:prstGeom prst="rect">
            <a:avLst/>
          </a:prstGeom>
          <a:noFill/>
        </p:spPr>
        <p:txBody>
          <a:bodyPr wrap="square" rtlCol="0">
            <a:spAutoFit/>
          </a:bodyPr>
          <a:lstStyle/>
          <a:p>
            <a:r>
              <a:rPr lang="en-GB" sz="3200" b="1" dirty="0">
                <a:solidFill>
                  <a:schemeClr val="tx2"/>
                </a:solidFill>
              </a:rPr>
              <a:t>Xuzhou International Forum on Green Urban Development</a:t>
            </a:r>
          </a:p>
          <a:p>
            <a:r>
              <a:rPr lang="en-GB" sz="3200" b="1" dirty="0">
                <a:solidFill>
                  <a:schemeClr val="tx2"/>
                </a:solidFill>
              </a:rPr>
              <a:t>10</a:t>
            </a:r>
            <a:r>
              <a:rPr lang="en-GB" sz="3200" b="1" baseline="30000" dirty="0">
                <a:solidFill>
                  <a:schemeClr val="tx2"/>
                </a:solidFill>
              </a:rPr>
              <a:t>th</a:t>
            </a:r>
            <a:r>
              <a:rPr lang="en-GB" sz="3200" b="1" dirty="0">
                <a:solidFill>
                  <a:schemeClr val="tx2"/>
                </a:solidFill>
              </a:rPr>
              <a:t> to 12</a:t>
            </a:r>
            <a:r>
              <a:rPr lang="en-GB" sz="3200" b="1" baseline="30000" dirty="0">
                <a:solidFill>
                  <a:schemeClr val="tx2"/>
                </a:solidFill>
              </a:rPr>
              <a:t>th</a:t>
            </a:r>
            <a:r>
              <a:rPr lang="en-GB" sz="3200" b="1" dirty="0">
                <a:solidFill>
                  <a:schemeClr val="tx2"/>
                </a:solidFill>
              </a:rPr>
              <a:t> of June 2019</a:t>
            </a:r>
          </a:p>
        </p:txBody>
      </p:sp>
    </p:spTree>
    <p:extLst>
      <p:ext uri="{BB962C8B-B14F-4D97-AF65-F5344CB8AC3E}">
        <p14:creationId xmlns:p14="http://schemas.microsoft.com/office/powerpoint/2010/main" val="184056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033411" y="385471"/>
            <a:ext cx="8329665" cy="414630"/>
          </a:xfrm>
          <a:prstGeom prst="rect">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solidFill>
                  <a:srgbClr val="E3D3BF"/>
                </a:solidFill>
                <a:latin typeface="Arimo" panose="020B0604020202020204" pitchFamily="34" charset="0"/>
                <a:ea typeface="Arimo" panose="020B0604020202020204" pitchFamily="34" charset="0"/>
                <a:cs typeface="Arimo" panose="020B0604020202020204" pitchFamily="34" charset="0"/>
              </a:rPr>
              <a:t>CASE STUDY – PAUL DA GOUCHA, PORTUGAL</a:t>
            </a:r>
          </a:p>
        </p:txBody>
      </p:sp>
      <p:sp>
        <p:nvSpPr>
          <p:cNvPr id="11" name="Retângulo 10"/>
          <p:cNvSpPr/>
          <p:nvPr/>
        </p:nvSpPr>
        <p:spPr>
          <a:xfrm>
            <a:off x="2120533" y="1409110"/>
            <a:ext cx="2480042" cy="707886"/>
          </a:xfrm>
          <a:prstGeom prst="rect">
            <a:avLst/>
          </a:prstGeom>
          <a:solidFill>
            <a:srgbClr val="589BCA"/>
          </a:solidFill>
        </p:spPr>
        <p:txBody>
          <a:bodyPr wrap="square">
            <a:spAutoFit/>
          </a:bodyPr>
          <a:lstStyle/>
          <a:p>
            <a:pPr algn="ctr"/>
            <a:r>
              <a:rPr lang="en-US" sz="2000" b="1" dirty="0">
                <a:solidFill>
                  <a:srgbClr val="E3D3BF"/>
                </a:solidFill>
                <a:latin typeface="Arimo" panose="020B0604020202020204" pitchFamily="34" charset="0"/>
                <a:ea typeface="Arimo" panose="020B0604020202020204" pitchFamily="34" charset="0"/>
                <a:cs typeface="Arimo" panose="020B0604020202020204" pitchFamily="34" charset="0"/>
              </a:rPr>
              <a:t>ENVIRONMENTAL REHABILITATION</a:t>
            </a:r>
          </a:p>
        </p:txBody>
      </p:sp>
      <p:sp>
        <p:nvSpPr>
          <p:cNvPr id="12" name="Retângulo 11"/>
          <p:cNvSpPr/>
          <p:nvPr/>
        </p:nvSpPr>
        <p:spPr>
          <a:xfrm>
            <a:off x="2196733" y="4535343"/>
            <a:ext cx="2403842" cy="707886"/>
          </a:xfrm>
          <a:prstGeom prst="rect">
            <a:avLst/>
          </a:prstGeom>
          <a:solidFill>
            <a:srgbClr val="589BCA"/>
          </a:solidFill>
        </p:spPr>
        <p:txBody>
          <a:bodyPr wrap="square">
            <a:spAutoFit/>
          </a:bodyPr>
          <a:lstStyle/>
          <a:p>
            <a:pPr algn="ctr"/>
            <a:r>
              <a:rPr lang="en-US" sz="2000" b="1" dirty="0">
                <a:solidFill>
                  <a:srgbClr val="E3D3BF"/>
                </a:solidFill>
                <a:latin typeface="Arimo" panose="020B0604020202020204" pitchFamily="34" charset="0"/>
                <a:ea typeface="Arimo" panose="020B0604020202020204" pitchFamily="34" charset="0"/>
                <a:cs typeface="Arimo" panose="020B0604020202020204" pitchFamily="34" charset="0"/>
              </a:rPr>
              <a:t>ENVIRONMENTAL EDUCATION</a:t>
            </a:r>
          </a:p>
        </p:txBody>
      </p:sp>
      <p:sp>
        <p:nvSpPr>
          <p:cNvPr id="13" name="Retângulo 12"/>
          <p:cNvSpPr/>
          <p:nvPr/>
        </p:nvSpPr>
        <p:spPr>
          <a:xfrm>
            <a:off x="764940" y="2726006"/>
            <a:ext cx="2530710" cy="1200329"/>
          </a:xfrm>
          <a:prstGeom prst="rect">
            <a:avLst/>
          </a:prstGeom>
          <a:solidFill>
            <a:srgbClr val="589BCA"/>
          </a:solidFill>
        </p:spPr>
        <p:txBody>
          <a:bodyPr wrap="square">
            <a:spAutoFit/>
          </a:bodyPr>
          <a:lstStyle/>
          <a:p>
            <a:pPr algn="ctr"/>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TRIGGER / IMPROVE NATURAL RIPARIAN VEGETATION COLONIZATION</a:t>
            </a:r>
          </a:p>
        </p:txBody>
      </p:sp>
      <p:sp>
        <p:nvSpPr>
          <p:cNvPr id="14" name="Retângulo 13"/>
          <p:cNvSpPr/>
          <p:nvPr/>
        </p:nvSpPr>
        <p:spPr>
          <a:xfrm>
            <a:off x="3405911" y="2726006"/>
            <a:ext cx="2406886" cy="1200329"/>
          </a:xfrm>
          <a:prstGeom prst="rect">
            <a:avLst/>
          </a:prstGeom>
          <a:solidFill>
            <a:srgbClr val="589BCA"/>
          </a:solidFill>
        </p:spPr>
        <p:txBody>
          <a:bodyPr wrap="square">
            <a:spAutoFit/>
          </a:bodyPr>
          <a:lstStyle/>
          <a:p>
            <a:pPr algn="ctr"/>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REHABILITATE THE FEEDING, NESTING AND RESTING AREA FOR BIRDS</a:t>
            </a:r>
          </a:p>
        </p:txBody>
      </p:sp>
      <p:sp>
        <p:nvSpPr>
          <p:cNvPr id="15" name="Seta para a direita 14"/>
          <p:cNvSpPr/>
          <p:nvPr/>
        </p:nvSpPr>
        <p:spPr>
          <a:xfrm rot="5400000">
            <a:off x="3140378" y="802991"/>
            <a:ext cx="440353" cy="603230"/>
          </a:xfrm>
          <a:prstGeom prst="rightArrow">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6" name="Seta para a direita 15"/>
          <p:cNvSpPr/>
          <p:nvPr/>
        </p:nvSpPr>
        <p:spPr>
          <a:xfrm rot="5400000">
            <a:off x="3178478" y="2119885"/>
            <a:ext cx="440353" cy="603230"/>
          </a:xfrm>
          <a:prstGeom prst="rightArrow">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7" name="Seta para a direita 16"/>
          <p:cNvSpPr/>
          <p:nvPr/>
        </p:nvSpPr>
        <p:spPr>
          <a:xfrm rot="5400000">
            <a:off x="3140378" y="3929224"/>
            <a:ext cx="440353" cy="603230"/>
          </a:xfrm>
          <a:prstGeom prst="rightArrow">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8" name="Imagem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93198" y="939351"/>
            <a:ext cx="3780000" cy="2673056"/>
          </a:xfrm>
          <a:prstGeom prst="rect">
            <a:avLst/>
          </a:prstGeom>
        </p:spPr>
      </p:pic>
      <p:pic>
        <p:nvPicPr>
          <p:cNvPr id="19" name="Imagem 1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940" y="5327556"/>
            <a:ext cx="5040000" cy="1432130"/>
          </a:xfrm>
          <a:prstGeom prst="rect">
            <a:avLst/>
          </a:prstGeom>
        </p:spPr>
      </p:pic>
      <p:pic>
        <p:nvPicPr>
          <p:cNvPr id="20" name="Imagem 19"/>
          <p:cNvPicPr>
            <a:picLocks noChangeAspect="1"/>
          </p:cNvPicPr>
          <p:nvPr/>
        </p:nvPicPr>
        <p:blipFill>
          <a:blip r:embed="rId5"/>
          <a:stretch>
            <a:fillRect/>
          </a:stretch>
        </p:blipFill>
        <p:spPr>
          <a:xfrm>
            <a:off x="5893198" y="3926334"/>
            <a:ext cx="3780000" cy="2838150"/>
          </a:xfrm>
          <a:prstGeom prst="rect">
            <a:avLst/>
          </a:prstGeom>
        </p:spPr>
      </p:pic>
    </p:spTree>
    <p:extLst>
      <p:ext uri="{BB962C8B-B14F-4D97-AF65-F5344CB8AC3E}">
        <p14:creationId xmlns:p14="http://schemas.microsoft.com/office/powerpoint/2010/main" val="262689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036" y="2998532"/>
            <a:ext cx="3727059" cy="2880000"/>
          </a:xfrm>
          <a:prstGeom prst="rect">
            <a:avLst/>
          </a:prstGeom>
        </p:spPr>
      </p:pic>
      <p:sp>
        <p:nvSpPr>
          <p:cNvPr id="2" name="Retângulo 1"/>
          <p:cNvSpPr/>
          <p:nvPr/>
        </p:nvSpPr>
        <p:spPr>
          <a:xfrm rot="16200000">
            <a:off x="-2300273" y="3410061"/>
            <a:ext cx="5983527" cy="261405"/>
          </a:xfrm>
          <a:prstGeom prst="rect">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PLANNING </a:t>
            </a:r>
          </a:p>
          <a:p>
            <a:endParaRPr lang="en-US" b="1" dirty="0">
              <a:solidFill>
                <a:srgbClr val="E3D3BF"/>
              </a:solidFill>
              <a:latin typeface="Arimo" panose="020B0604020202020204" pitchFamily="34" charset="0"/>
              <a:ea typeface="Arimo" panose="020B0604020202020204" pitchFamily="34" charset="0"/>
              <a:cs typeface="Arimo" panose="020B0604020202020204" pitchFamily="34" charset="0"/>
            </a:endParaRPr>
          </a:p>
          <a:p>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AND</a:t>
            </a:r>
          </a:p>
          <a:p>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 DESIGN</a:t>
            </a:r>
          </a:p>
        </p:txBody>
      </p:sp>
      <p:pic>
        <p:nvPicPr>
          <p:cNvPr id="10" name="Imagem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98890" y="5465330"/>
            <a:ext cx="1757969" cy="1260000"/>
          </a:xfrm>
          <a:prstGeom prst="rect">
            <a:avLst/>
          </a:prstGeom>
        </p:spPr>
      </p:pic>
      <p:pic>
        <p:nvPicPr>
          <p:cNvPr id="11" name="Imagem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08797" y="5465330"/>
            <a:ext cx="2085866" cy="1260000"/>
          </a:xfrm>
          <a:prstGeom prst="rect">
            <a:avLst/>
          </a:prstGeom>
        </p:spPr>
      </p:pic>
      <p:pic>
        <p:nvPicPr>
          <p:cNvPr id="14" name="Imagem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90036" y="549000"/>
            <a:ext cx="4069955" cy="2880000"/>
          </a:xfrm>
          <a:prstGeom prst="rect">
            <a:avLst/>
          </a:prstGeom>
        </p:spPr>
      </p:pic>
      <p:pic>
        <p:nvPicPr>
          <p:cNvPr id="15" name="Imagem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6859" y="2160488"/>
            <a:ext cx="4078487" cy="2880000"/>
          </a:xfrm>
          <a:prstGeom prst="rect">
            <a:avLst/>
          </a:prstGeom>
        </p:spPr>
      </p:pic>
      <p:pic>
        <p:nvPicPr>
          <p:cNvPr id="6" name="Imagem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27132" y="1021393"/>
            <a:ext cx="2593515" cy="2520000"/>
          </a:xfrm>
          <a:prstGeom prst="rect">
            <a:avLst/>
          </a:prstGeom>
        </p:spPr>
      </p:pic>
      <p:pic>
        <p:nvPicPr>
          <p:cNvPr id="17" name="Imagem 1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19827" y="370266"/>
            <a:ext cx="2035452" cy="2880000"/>
          </a:xfrm>
          <a:prstGeom prst="rect">
            <a:avLst/>
          </a:prstGeom>
        </p:spPr>
      </p:pic>
      <p:pic>
        <p:nvPicPr>
          <p:cNvPr id="9" name="Imagem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00646" y="3600489"/>
            <a:ext cx="4320000" cy="3051781"/>
          </a:xfrm>
          <a:prstGeom prst="rect">
            <a:avLst/>
          </a:prstGeom>
        </p:spPr>
      </p:pic>
    </p:spTree>
    <p:extLst>
      <p:ext uri="{BB962C8B-B14F-4D97-AF65-F5344CB8AC3E}">
        <p14:creationId xmlns:p14="http://schemas.microsoft.com/office/powerpoint/2010/main" val="485410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a Data 3">
            <a:extLst>
              <a:ext uri="{FF2B5EF4-FFF2-40B4-BE49-F238E27FC236}">
                <a16:creationId xmlns:a16="http://schemas.microsoft.com/office/drawing/2014/main" id="{2815FAF3-8C52-46F5-B685-E5565AFD2D39}"/>
              </a:ext>
            </a:extLst>
          </p:cNvPr>
          <p:cNvSpPr>
            <a:spLocks noGrp="1"/>
          </p:cNvSpPr>
          <p:nvPr>
            <p:ph type="dt" sz="quarter" idx="10"/>
          </p:nvPr>
        </p:nvSpPr>
        <p:spPr/>
        <p:txBody>
          <a:bodyPr/>
          <a:lstStyle/>
          <a:p>
            <a:pPr>
              <a:defRPr/>
            </a:pPr>
            <a:endParaRPr lang="en-GB" dirty="0"/>
          </a:p>
        </p:txBody>
      </p:sp>
      <p:sp>
        <p:nvSpPr>
          <p:cNvPr id="1029" name="Line 9">
            <a:extLst>
              <a:ext uri="{FF2B5EF4-FFF2-40B4-BE49-F238E27FC236}">
                <a16:creationId xmlns:a16="http://schemas.microsoft.com/office/drawing/2014/main" id="{70AF1A51-A00A-46E0-95AC-2D2AC577F03D}"/>
              </a:ext>
            </a:extLst>
          </p:cNvPr>
          <p:cNvSpPr>
            <a:spLocks noChangeShapeType="1"/>
          </p:cNvSpPr>
          <p:nvPr/>
        </p:nvSpPr>
        <p:spPr bwMode="auto">
          <a:xfrm>
            <a:off x="3756025" y="4076700"/>
            <a:ext cx="1981200" cy="457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 name="Grupo 24">
            <a:extLst>
              <a:ext uri="{FF2B5EF4-FFF2-40B4-BE49-F238E27FC236}">
                <a16:creationId xmlns:a16="http://schemas.microsoft.com/office/drawing/2014/main" id="{C5DA0FAB-5D2D-429D-90AF-CF68FA5EE133}"/>
              </a:ext>
            </a:extLst>
          </p:cNvPr>
          <p:cNvGrpSpPr>
            <a:grpSpLocks/>
          </p:cNvGrpSpPr>
          <p:nvPr/>
        </p:nvGrpSpPr>
        <p:grpSpPr bwMode="auto">
          <a:xfrm>
            <a:off x="363705" y="136525"/>
            <a:ext cx="10336213" cy="6737350"/>
            <a:chOff x="-231576" y="76237"/>
            <a:chExt cx="10336283" cy="6737139"/>
          </a:xfrm>
        </p:grpSpPr>
        <p:pic>
          <p:nvPicPr>
            <p:cNvPr id="1037" name="Picture 3" descr="Annex ArealPhoto_1993">
              <a:extLst>
                <a:ext uri="{FF2B5EF4-FFF2-40B4-BE49-F238E27FC236}">
                  <a16:creationId xmlns:a16="http://schemas.microsoft.com/office/drawing/2014/main" id="{C54E4AB0-B48E-4389-8B74-404F6F235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76" y="76237"/>
              <a:ext cx="10336283" cy="673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a:extLst>
                <a:ext uri="{FF2B5EF4-FFF2-40B4-BE49-F238E27FC236}">
                  <a16:creationId xmlns:a16="http://schemas.microsoft.com/office/drawing/2014/main" id="{91260D97-E4B5-41AA-B890-F14A115D69D5}"/>
                </a:ext>
              </a:extLst>
            </p:cNvPr>
            <p:cNvSpPr txBox="1"/>
            <p:nvPr/>
          </p:nvSpPr>
          <p:spPr>
            <a:xfrm>
              <a:off x="3224435" y="5949803"/>
              <a:ext cx="2808306" cy="522272"/>
            </a:xfrm>
            <a:prstGeom prst="rect">
              <a:avLst/>
            </a:prstGeom>
            <a:solidFill>
              <a:schemeClr val="accent5">
                <a:lumMod val="50000"/>
              </a:schemeClr>
            </a:solidFill>
          </p:spPr>
          <p:txBody>
            <a:bodyPr>
              <a:spAutoFit/>
            </a:bodyPr>
            <a:lstStyle/>
            <a:p>
              <a:pPr>
                <a:defRPr/>
              </a:pPr>
              <a:r>
                <a:rPr lang="en-GB" sz="2800" b="1" dirty="0">
                  <a:solidFill>
                    <a:schemeClr val="bg1"/>
                  </a:solidFill>
                  <a:latin typeface="Arial" charset="0"/>
                </a:rPr>
                <a:t>          1993</a:t>
              </a:r>
            </a:p>
          </p:txBody>
        </p:sp>
      </p:grpSp>
      <p:pic>
        <p:nvPicPr>
          <p:cNvPr id="26" name="Imagem 25" descr="Alpiarça 2002.jpg">
            <a:extLst>
              <a:ext uri="{FF2B5EF4-FFF2-40B4-BE49-F238E27FC236}">
                <a16:creationId xmlns:a16="http://schemas.microsoft.com/office/drawing/2014/main" id="{73249DE8-A08D-4395-8C93-F64CD13170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67" y="136525"/>
            <a:ext cx="9906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visita7">
            <a:extLst>
              <a:ext uri="{FF2B5EF4-FFF2-40B4-BE49-F238E27FC236}">
                <a16:creationId xmlns:a16="http://schemas.microsoft.com/office/drawing/2014/main" id="{BFF8B9AD-8021-4789-B817-CA13D0491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67" y="15081"/>
            <a:ext cx="10082213"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m 28" descr="Foto 1 - Antes da intervenção Talude inicial.JPG">
            <a:extLst>
              <a:ext uri="{FF2B5EF4-FFF2-40B4-BE49-F238E27FC236}">
                <a16:creationId xmlns:a16="http://schemas.microsoft.com/office/drawing/2014/main" id="{73F0D725-1A65-4E87-AD06-FC64B31997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705" y="1442931"/>
            <a:ext cx="102949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m 29" descr="visita 12.JPG">
            <a:extLst>
              <a:ext uri="{FF2B5EF4-FFF2-40B4-BE49-F238E27FC236}">
                <a16:creationId xmlns:a16="http://schemas.microsoft.com/office/drawing/2014/main" id="{5E7F23B2-D818-4584-8092-74BDB6A931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951019"/>
            <a:ext cx="9017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a:extLst>
              <a:ext uri="{FF2B5EF4-FFF2-40B4-BE49-F238E27FC236}">
                <a16:creationId xmlns:a16="http://schemas.microsoft.com/office/drawing/2014/main" id="{D33FCEA1-2458-4EEA-8B84-3095637B2655}"/>
              </a:ext>
            </a:extLst>
          </p:cNvPr>
          <p:cNvSpPr>
            <a:spLocks noGrp="1"/>
          </p:cNvSpPr>
          <p:nvPr>
            <p:ph type="title"/>
          </p:nvPr>
        </p:nvSpPr>
        <p:spPr>
          <a:xfrm>
            <a:off x="612679" y="139592"/>
            <a:ext cx="8596668" cy="1320800"/>
          </a:xfrm>
        </p:spPr>
        <p:txBody>
          <a:bodyPr/>
          <a:lstStyle/>
          <a:p>
            <a:r>
              <a:rPr lang="pt-PT" dirty="0"/>
              <a:t>Case </a:t>
            </a:r>
            <a:r>
              <a:rPr lang="pt-PT" dirty="0" err="1"/>
              <a:t>Study</a:t>
            </a:r>
            <a:r>
              <a:rPr lang="pt-PT" dirty="0"/>
              <a:t> – Alpiarça - Portugal</a:t>
            </a:r>
            <a:endParaRPr lang="en-GB" dirty="0"/>
          </a:p>
        </p:txBody>
      </p:sp>
    </p:spTree>
    <p:extLst>
      <p:ext uri="{BB962C8B-B14F-4D97-AF65-F5344CB8AC3E}">
        <p14:creationId xmlns:p14="http://schemas.microsoft.com/office/powerpoint/2010/main" val="335780722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5BA76EE9-ABB6-47F2-992F-86AD7EE6C26E}"/>
              </a:ext>
            </a:extLst>
          </p:cNvPr>
          <p:cNvSpPr>
            <a:spLocks noGrp="1" noChangeArrowheads="1"/>
          </p:cNvSpPr>
          <p:nvPr>
            <p:ph type="body" sz="half" idx="1"/>
          </p:nvPr>
        </p:nvSpPr>
        <p:spPr>
          <a:xfrm>
            <a:off x="1631950" y="1412875"/>
            <a:ext cx="4375150" cy="4897438"/>
          </a:xfrm>
        </p:spPr>
        <p:txBody>
          <a:bodyPr/>
          <a:lstStyle/>
          <a:p>
            <a:pPr eaLnBrk="1" hangingPunct="1"/>
            <a:endParaRPr lang="en-GB" altLang="en-US" b="1">
              <a:cs typeface="Arial" panose="020B0604020202020204" pitchFamily="34" charset="0"/>
            </a:endParaRPr>
          </a:p>
          <a:p>
            <a:pPr eaLnBrk="1" hangingPunct="1"/>
            <a:r>
              <a:rPr lang="en-GB" altLang="en-US" b="1">
                <a:cs typeface="Arial" panose="020B0604020202020204" pitchFamily="34" charset="0"/>
              </a:rPr>
              <a:t>Debris clean-up and soil reprofiling</a:t>
            </a:r>
          </a:p>
          <a:p>
            <a:pPr eaLnBrk="1" hangingPunct="1">
              <a:buFontTx/>
              <a:buNone/>
            </a:pPr>
            <a:endParaRPr lang="en-GB" altLang="en-US" b="1">
              <a:cs typeface="Arial" panose="020B0604020202020204" pitchFamily="34" charset="0"/>
            </a:endParaRPr>
          </a:p>
        </p:txBody>
      </p:sp>
      <p:sp>
        <p:nvSpPr>
          <p:cNvPr id="41987" name="Rectangle 2">
            <a:extLst>
              <a:ext uri="{FF2B5EF4-FFF2-40B4-BE49-F238E27FC236}">
                <a16:creationId xmlns:a16="http://schemas.microsoft.com/office/drawing/2014/main" id="{25B4E5DD-B524-4037-9937-7DA77A1A5CC1}"/>
              </a:ext>
            </a:extLst>
          </p:cNvPr>
          <p:cNvSpPr>
            <a:spLocks noGrp="1" noChangeArrowheads="1"/>
          </p:cNvSpPr>
          <p:nvPr>
            <p:ph type="title"/>
          </p:nvPr>
        </p:nvSpPr>
        <p:spPr>
          <a:xfrm>
            <a:off x="644526" y="379658"/>
            <a:ext cx="8201025" cy="490537"/>
          </a:xfrm>
        </p:spPr>
        <p:txBody>
          <a:bodyPr>
            <a:normAutofit fontScale="90000"/>
          </a:bodyPr>
          <a:lstStyle/>
          <a:p>
            <a:pPr>
              <a:defRPr/>
            </a:pPr>
            <a:r>
              <a:rPr lang="en-GB" dirty="0"/>
              <a:t>Developed activities - </a:t>
            </a:r>
            <a:br>
              <a:rPr lang="en-GB" dirty="0"/>
            </a:br>
            <a:r>
              <a:rPr lang="en-GB" dirty="0"/>
              <a:t>Direct Cost: 44 893€</a:t>
            </a:r>
          </a:p>
        </p:txBody>
      </p:sp>
      <p:sp>
        <p:nvSpPr>
          <p:cNvPr id="18436" name="Marcador de Posição de Conteúdo 16">
            <a:extLst>
              <a:ext uri="{FF2B5EF4-FFF2-40B4-BE49-F238E27FC236}">
                <a16:creationId xmlns:a16="http://schemas.microsoft.com/office/drawing/2014/main" id="{F2D5A6DD-26C9-4049-8E04-ED6587182CA6}"/>
              </a:ext>
            </a:extLst>
          </p:cNvPr>
          <p:cNvSpPr>
            <a:spLocks noGrp="1"/>
          </p:cNvSpPr>
          <p:nvPr>
            <p:ph sz="quarter" idx="2"/>
          </p:nvPr>
        </p:nvSpPr>
        <p:spPr>
          <a:xfrm>
            <a:off x="6178550" y="1411289"/>
            <a:ext cx="4375150" cy="2371725"/>
          </a:xfrm>
        </p:spPr>
        <p:txBody>
          <a:bodyPr/>
          <a:lstStyle/>
          <a:p>
            <a:endParaRPr lang="en-GB" altLang="en-US"/>
          </a:p>
        </p:txBody>
      </p:sp>
      <p:grpSp>
        <p:nvGrpSpPr>
          <p:cNvPr id="2" name="Grupo 17">
            <a:extLst>
              <a:ext uri="{FF2B5EF4-FFF2-40B4-BE49-F238E27FC236}">
                <a16:creationId xmlns:a16="http://schemas.microsoft.com/office/drawing/2014/main" id="{2A29B79F-6E5F-4481-BBA5-3CFA1DF56305}"/>
              </a:ext>
            </a:extLst>
          </p:cNvPr>
          <p:cNvGrpSpPr>
            <a:grpSpLocks/>
          </p:cNvGrpSpPr>
          <p:nvPr/>
        </p:nvGrpSpPr>
        <p:grpSpPr bwMode="auto">
          <a:xfrm>
            <a:off x="1217612" y="891090"/>
            <a:ext cx="9505950" cy="5810250"/>
            <a:chOff x="200472" y="931366"/>
            <a:chExt cx="9506073" cy="5810002"/>
          </a:xfrm>
        </p:grpSpPr>
        <p:pic>
          <p:nvPicPr>
            <p:cNvPr id="18442" name="Picture 3" descr="H:\Ripidurable\1 - Alpiarça\Requalificação\Fotos acompanhamento obras alpiarça\Margem  antes.JPG">
              <a:extLst>
                <a:ext uri="{FF2B5EF4-FFF2-40B4-BE49-F238E27FC236}">
                  <a16:creationId xmlns:a16="http://schemas.microsoft.com/office/drawing/2014/main" id="{ECE1C837-2FF3-4617-A401-B11A0C61D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2266157"/>
              <a:ext cx="6663085" cy="443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 descr="H:\Ripidurable\1 - Alpiarça\Requalificação\Fotos acompanhamento obras alpiarça\Margem depois.JPG">
              <a:extLst>
                <a:ext uri="{FF2B5EF4-FFF2-40B4-BE49-F238E27FC236}">
                  <a16:creationId xmlns:a16="http://schemas.microsoft.com/office/drawing/2014/main" id="{C0C1E427-B272-4895-91D3-18EDC9DE1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21"/>
            <a:stretch>
              <a:fillRect/>
            </a:stretch>
          </p:blipFill>
          <p:spPr bwMode="auto">
            <a:xfrm>
              <a:off x="5025008" y="931366"/>
              <a:ext cx="4681537" cy="581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9398" name="Picture 6" descr="H:\Ripidurable\1 - Alpiarça\Requalificação\Fotos acompanhamento obras alpiarça\Talude inicial.JPG">
            <a:extLst>
              <a:ext uri="{FF2B5EF4-FFF2-40B4-BE49-F238E27FC236}">
                <a16:creationId xmlns:a16="http://schemas.microsoft.com/office/drawing/2014/main" id="{19808053-A182-4BAB-A8A4-A35D35F67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80" y="2347082"/>
            <a:ext cx="988536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H:\Ripidurable\1 - Alpiarça\Requalificação\Fotos acompanhamento obras alpiarça\Talude do lago limpo 1.JPG">
            <a:extLst>
              <a:ext uri="{FF2B5EF4-FFF2-40B4-BE49-F238E27FC236}">
                <a16:creationId xmlns:a16="http://schemas.microsoft.com/office/drawing/2014/main" id="{B85AEFA5-2E54-48FE-82CE-3C27D2B754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80" y="2835274"/>
            <a:ext cx="10156825"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descr="H:\Ripidurable\1 - Alpiarça\Requalificação\Fotos acompanhamento obras alpiarça\100ND70S\DSC_0363.JPG">
            <a:extLst>
              <a:ext uri="{FF2B5EF4-FFF2-40B4-BE49-F238E27FC236}">
                <a16:creationId xmlns:a16="http://schemas.microsoft.com/office/drawing/2014/main" id="{9614C267-49A2-4178-8C21-35303913C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887" y="1208663"/>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Marcador de Posição de Conteúdo 12" descr="Paul da Goucha_22Fevereiro2008.tif">
            <a:extLst>
              <a:ext uri="{FF2B5EF4-FFF2-40B4-BE49-F238E27FC236}">
                <a16:creationId xmlns:a16="http://schemas.microsoft.com/office/drawing/2014/main" id="{9342AD24-28A6-49A8-8F0F-B577FD3266CE}"/>
              </a:ext>
            </a:extLst>
          </p:cNvPr>
          <p:cNvPicPr>
            <a:picLocks noGrp="1" noChangeAspect="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303210" y="2004000"/>
            <a:ext cx="10545763" cy="2252663"/>
          </a:xfrm>
        </p:spPr>
      </p:pic>
    </p:spTree>
    <p:extLst>
      <p:ext uri="{BB962C8B-B14F-4D97-AF65-F5344CB8AC3E}">
        <p14:creationId xmlns:p14="http://schemas.microsoft.com/office/powerpoint/2010/main" val="240768749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xit" presetSubtype="16" fill="hold" nodeType="clickEffect">
                                  <p:stCondLst>
                                    <p:cond delay="0"/>
                                  </p:stCondLst>
                                  <p:childTnLst>
                                    <p:animEffect transition="out" filter="box(in)">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4" presetClass="entr" presetSubtype="16" fill="hold" nodeType="withEffect">
                                  <p:stCondLst>
                                    <p:cond delay="0"/>
                                  </p:stCondLst>
                                  <p:childTnLst>
                                    <p:set>
                                      <p:cBhvr>
                                        <p:cTn id="15" dur="1" fill="hold">
                                          <p:stCondLst>
                                            <p:cond delay="0"/>
                                          </p:stCondLst>
                                        </p:cTn>
                                        <p:tgtEl>
                                          <p:spTgt spid="59398"/>
                                        </p:tgtEl>
                                        <p:attrNameLst>
                                          <p:attrName>style.visibility</p:attrName>
                                        </p:attrNameLst>
                                      </p:cBhvr>
                                      <p:to>
                                        <p:strVal val="visible"/>
                                      </p:to>
                                    </p:set>
                                    <p:animEffect transition="in" filter="box(in)">
                                      <p:cBhvr>
                                        <p:cTn id="16" dur="500"/>
                                        <p:tgtEl>
                                          <p:spTgt spid="5939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nodeType="clickEffect">
                                  <p:stCondLst>
                                    <p:cond delay="0"/>
                                  </p:stCondLst>
                                  <p:childTnLst>
                                    <p:animEffect transition="out" filter="box(in)">
                                      <p:cBhvr>
                                        <p:cTn id="20" dur="500"/>
                                        <p:tgtEl>
                                          <p:spTgt spid="59398"/>
                                        </p:tgtEl>
                                      </p:cBhvr>
                                    </p:animEffect>
                                    <p:set>
                                      <p:cBhvr>
                                        <p:cTn id="21" dur="1" fill="hold">
                                          <p:stCondLst>
                                            <p:cond delay="499"/>
                                          </p:stCondLst>
                                        </p:cTn>
                                        <p:tgtEl>
                                          <p:spTgt spid="59398"/>
                                        </p:tgtEl>
                                        <p:attrNameLst>
                                          <p:attrName>style.visibility</p:attrName>
                                        </p:attrNameLst>
                                      </p:cBhvr>
                                      <p:to>
                                        <p:strVal val="hidden"/>
                                      </p:to>
                                    </p:set>
                                  </p:childTnLst>
                                </p:cTn>
                              </p:par>
                              <p:par>
                                <p:cTn id="22" presetID="4" presetClass="entr" presetSubtype="16" fill="hold" nodeType="withEffect">
                                  <p:stCondLst>
                                    <p:cond delay="0"/>
                                  </p:stCondLst>
                                  <p:childTnLst>
                                    <p:set>
                                      <p:cBhvr>
                                        <p:cTn id="23" dur="1" fill="hold">
                                          <p:stCondLst>
                                            <p:cond delay="0"/>
                                          </p:stCondLst>
                                        </p:cTn>
                                        <p:tgtEl>
                                          <p:spTgt spid="59399"/>
                                        </p:tgtEl>
                                        <p:attrNameLst>
                                          <p:attrName>style.visibility</p:attrName>
                                        </p:attrNameLst>
                                      </p:cBhvr>
                                      <p:to>
                                        <p:strVal val="visible"/>
                                      </p:to>
                                    </p:set>
                                    <p:animEffect transition="in" filter="box(in)">
                                      <p:cBhvr>
                                        <p:cTn id="24" dur="500"/>
                                        <p:tgtEl>
                                          <p:spTgt spid="5939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500"/>
                                        <p:tgtEl>
                                          <p:spTgt spid="59399"/>
                                        </p:tgtEl>
                                      </p:cBhvr>
                                    </p:animEffect>
                                    <p:set>
                                      <p:cBhvr>
                                        <p:cTn id="29" dur="1" fill="hold">
                                          <p:stCondLst>
                                            <p:cond delay="499"/>
                                          </p:stCondLst>
                                        </p:cTn>
                                        <p:tgtEl>
                                          <p:spTgt spid="59399"/>
                                        </p:tgtEl>
                                        <p:attrNameLst>
                                          <p:attrName>style.visibility</p:attrName>
                                        </p:attrNameLst>
                                      </p:cBhvr>
                                      <p:to>
                                        <p:strVal val="hidden"/>
                                      </p:to>
                                    </p:set>
                                  </p:childTnLst>
                                </p:cTn>
                              </p:par>
                              <p:par>
                                <p:cTn id="30" presetID="4" presetClass="entr" presetSubtype="16" fill="hold" nodeType="withEffect">
                                  <p:stCondLst>
                                    <p:cond delay="0"/>
                                  </p:stCondLst>
                                  <p:childTnLst>
                                    <p:set>
                                      <p:cBhvr>
                                        <p:cTn id="31" dur="1" fill="hold">
                                          <p:stCondLst>
                                            <p:cond delay="0"/>
                                          </p:stCondLst>
                                        </p:cTn>
                                        <p:tgtEl>
                                          <p:spTgt spid="59401"/>
                                        </p:tgtEl>
                                        <p:attrNameLst>
                                          <p:attrName>style.visibility</p:attrName>
                                        </p:attrNameLst>
                                      </p:cBhvr>
                                      <p:to>
                                        <p:strVal val="visible"/>
                                      </p:to>
                                    </p:set>
                                    <p:animEffect transition="in" filter="box(in)">
                                      <p:cBhvr>
                                        <p:cTn id="32" dur="500"/>
                                        <p:tgtEl>
                                          <p:spTgt spid="5940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xit" presetSubtype="16" fill="hold" nodeType="clickEffect">
                                  <p:stCondLst>
                                    <p:cond delay="0"/>
                                  </p:stCondLst>
                                  <p:childTnLst>
                                    <p:animEffect transition="out" filter="box(in)">
                                      <p:cBhvr>
                                        <p:cTn id="36" dur="500"/>
                                        <p:tgtEl>
                                          <p:spTgt spid="59401"/>
                                        </p:tgtEl>
                                      </p:cBhvr>
                                    </p:animEffect>
                                    <p:set>
                                      <p:cBhvr>
                                        <p:cTn id="37" dur="1" fill="hold">
                                          <p:stCondLst>
                                            <p:cond delay="499"/>
                                          </p:stCondLst>
                                        </p:cTn>
                                        <p:tgtEl>
                                          <p:spTgt spid="59401"/>
                                        </p:tgtEl>
                                        <p:attrNameLst>
                                          <p:attrName>style.visibility</p:attrName>
                                        </p:attrNameLst>
                                      </p:cBhvr>
                                      <p:to>
                                        <p:strVal val="hidden"/>
                                      </p:to>
                                    </p:set>
                                  </p:childTnLst>
                                </p:cTn>
                              </p:par>
                              <p:par>
                                <p:cTn id="38" presetID="4" presetClass="entr" presetSubtype="16"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ox(in)">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a:extLst>
              <a:ext uri="{FF2B5EF4-FFF2-40B4-BE49-F238E27FC236}">
                <a16:creationId xmlns:a16="http://schemas.microsoft.com/office/drawing/2014/main" id="{5509B9F3-608E-42CB-80CB-73BCF78575D3}"/>
              </a:ext>
            </a:extLst>
          </p:cNvPr>
          <p:cNvSpPr>
            <a:spLocks noGrp="1"/>
          </p:cNvSpPr>
          <p:nvPr>
            <p:ph type="title"/>
          </p:nvPr>
        </p:nvSpPr>
        <p:spPr>
          <a:xfrm>
            <a:off x="1631950" y="-26988"/>
            <a:ext cx="8674100" cy="1162051"/>
          </a:xfrm>
        </p:spPr>
        <p:txBody>
          <a:bodyPr/>
          <a:lstStyle/>
          <a:p>
            <a:pPr eaLnBrk="1" hangingPunct="1"/>
            <a:r>
              <a:rPr lang="en-GB" altLang="en-US" sz="4600" b="1"/>
              <a:t>Native Plant Propagation </a:t>
            </a:r>
          </a:p>
        </p:txBody>
      </p:sp>
      <p:sp>
        <p:nvSpPr>
          <p:cNvPr id="19459" name="Marcador de Posição do Texto 2">
            <a:extLst>
              <a:ext uri="{FF2B5EF4-FFF2-40B4-BE49-F238E27FC236}">
                <a16:creationId xmlns:a16="http://schemas.microsoft.com/office/drawing/2014/main" id="{663EE75C-BFAB-479D-8EE5-632570157E5F}"/>
              </a:ext>
            </a:extLst>
          </p:cNvPr>
          <p:cNvSpPr>
            <a:spLocks noGrp="1"/>
          </p:cNvSpPr>
          <p:nvPr>
            <p:ph type="body" idx="2"/>
          </p:nvPr>
        </p:nvSpPr>
        <p:spPr>
          <a:xfrm>
            <a:off x="539058" y="1359703"/>
            <a:ext cx="3344862" cy="1491673"/>
          </a:xfrm>
        </p:spPr>
        <p:txBody>
          <a:bodyPr>
            <a:noAutofit/>
          </a:bodyPr>
          <a:lstStyle/>
          <a:p>
            <a:pPr eaLnBrk="1" hangingPunct="1"/>
            <a:r>
              <a:rPr lang="en-GB" altLang="en-US" sz="2000" dirty="0">
                <a:solidFill>
                  <a:srgbClr val="002060"/>
                </a:solidFill>
              </a:rPr>
              <a:t>The lack of suitable plant material from the same geographic region for pilot restoration projects was addressed</a:t>
            </a:r>
            <a:endParaRPr lang="en-GB" altLang="en-US" sz="2000" dirty="0"/>
          </a:p>
        </p:txBody>
      </p:sp>
      <p:pic>
        <p:nvPicPr>
          <p:cNvPr id="19460" name="Picture 5" descr="DSC_0138">
            <a:extLst>
              <a:ext uri="{FF2B5EF4-FFF2-40B4-BE49-F238E27FC236}">
                <a16:creationId xmlns:a16="http://schemas.microsoft.com/office/drawing/2014/main" id="{C52BF79A-4EE6-4E6A-B5C1-B0E2789F3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9993" y="1213119"/>
            <a:ext cx="2683001" cy="178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D:\Ripidurable\Comité de pilotage\Fotos\Nursery2.JPG">
            <a:extLst>
              <a:ext uri="{FF2B5EF4-FFF2-40B4-BE49-F238E27FC236}">
                <a16:creationId xmlns:a16="http://schemas.microsoft.com/office/drawing/2014/main" id="{86009948-AB2A-45EC-A6BD-19EF24F11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993" y="4809122"/>
            <a:ext cx="2481098" cy="185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2" name="Group 16">
            <a:extLst>
              <a:ext uri="{FF2B5EF4-FFF2-40B4-BE49-F238E27FC236}">
                <a16:creationId xmlns:a16="http://schemas.microsoft.com/office/drawing/2014/main" id="{4EF59CF8-1D41-403C-9E82-766EEA478047}"/>
              </a:ext>
            </a:extLst>
          </p:cNvPr>
          <p:cNvGrpSpPr>
            <a:grpSpLocks noGrp="1"/>
          </p:cNvGrpSpPr>
          <p:nvPr/>
        </p:nvGrpSpPr>
        <p:grpSpPr bwMode="auto">
          <a:xfrm>
            <a:off x="693671" y="3076016"/>
            <a:ext cx="2447925" cy="3351212"/>
            <a:chOff x="3016" y="709"/>
            <a:chExt cx="2428" cy="3020"/>
          </a:xfrm>
        </p:grpSpPr>
        <p:pic>
          <p:nvPicPr>
            <p:cNvPr id="19466" name="Picture 9" descr="tarragonaSUBRIUribera">
              <a:extLst>
                <a:ext uri="{FF2B5EF4-FFF2-40B4-BE49-F238E27FC236}">
                  <a16:creationId xmlns:a16="http://schemas.microsoft.com/office/drawing/2014/main" id="{982F02D5-BEB8-466E-85EC-45C3DD7D2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 y="1071"/>
              <a:ext cx="2110" cy="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0" descr="valencia">
              <a:extLst>
                <a:ext uri="{FF2B5EF4-FFF2-40B4-BE49-F238E27FC236}">
                  <a16:creationId xmlns:a16="http://schemas.microsoft.com/office/drawing/2014/main" id="{5BC44E37-B378-45F1-A49C-D862D06F8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 y="709"/>
              <a:ext cx="1215" cy="972"/>
            </a:xfrm>
            <a:prstGeom prst="rect">
              <a:avLst/>
            </a:prstGeom>
            <a:noFill/>
            <a:ln w="12700">
              <a:solidFill>
                <a:srgbClr val="777777"/>
              </a:solidFill>
              <a:miter lim="800000"/>
              <a:headEnd/>
              <a:tailEnd/>
            </a:ln>
            <a:extLst>
              <a:ext uri="{909E8E84-426E-40DD-AFC4-6F175D3DCCD1}">
                <a14:hiddenFill xmlns:a14="http://schemas.microsoft.com/office/drawing/2010/main">
                  <a:solidFill>
                    <a:srgbClr val="FFFFFF"/>
                  </a:solidFill>
                </a14:hiddenFill>
              </a:ext>
            </a:extLst>
          </p:spPr>
        </p:pic>
      </p:grpSp>
      <p:pic>
        <p:nvPicPr>
          <p:cNvPr id="19463" name="Picture 9" descr="DSC_0130">
            <a:extLst>
              <a:ext uri="{FF2B5EF4-FFF2-40B4-BE49-F238E27FC236}">
                <a16:creationId xmlns:a16="http://schemas.microsoft.com/office/drawing/2014/main" id="{D21DD353-AAFD-47EB-BE5C-F8009034F0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9960" y="4835630"/>
            <a:ext cx="2757456" cy="183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DSC_0146">
            <a:extLst>
              <a:ext uri="{FF2B5EF4-FFF2-40B4-BE49-F238E27FC236}">
                <a16:creationId xmlns:a16="http://schemas.microsoft.com/office/drawing/2014/main" id="{109CA176-8D8D-4AF2-94C6-0F244A5F49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9993" y="2991720"/>
            <a:ext cx="2683001" cy="178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guia_propagation_EN1_Page_1">
            <a:extLst>
              <a:ext uri="{FF2B5EF4-FFF2-40B4-BE49-F238E27FC236}">
                <a16:creationId xmlns:a16="http://schemas.microsoft.com/office/drawing/2014/main" id="{3EB43306-8E31-4CF5-BAD9-F33EC90458CA}"/>
              </a:ext>
            </a:extLst>
          </p:cNvPr>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a:xfrm>
            <a:off x="7141423" y="1195494"/>
            <a:ext cx="2529049" cy="3579706"/>
          </a:xfrm>
        </p:spPr>
      </p:pic>
    </p:spTree>
    <p:extLst>
      <p:ext uri="{BB962C8B-B14F-4D97-AF65-F5344CB8AC3E}">
        <p14:creationId xmlns:p14="http://schemas.microsoft.com/office/powerpoint/2010/main" val="354482956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F2FB689A-30F4-4088-983A-C619E23866C5}"/>
              </a:ext>
            </a:extLst>
          </p:cNvPr>
          <p:cNvSpPr>
            <a:spLocks noGrp="1" noChangeArrowheads="1"/>
          </p:cNvSpPr>
          <p:nvPr>
            <p:ph type="body" sz="half" idx="1"/>
          </p:nvPr>
        </p:nvSpPr>
        <p:spPr>
          <a:xfrm>
            <a:off x="1631950" y="1412875"/>
            <a:ext cx="4375150" cy="4897438"/>
          </a:xfrm>
        </p:spPr>
        <p:txBody>
          <a:bodyPr/>
          <a:lstStyle/>
          <a:p>
            <a:pPr eaLnBrk="1" hangingPunct="1"/>
            <a:endParaRPr lang="en-GB" altLang="en-US" b="1">
              <a:cs typeface="Arial" panose="020B0604020202020204" pitchFamily="34" charset="0"/>
            </a:endParaRPr>
          </a:p>
          <a:p>
            <a:pPr eaLnBrk="1" hangingPunct="1"/>
            <a:r>
              <a:rPr lang="en-GB" altLang="en-US" b="1">
                <a:cs typeface="Arial" panose="020B0604020202020204" pitchFamily="34" charset="0"/>
              </a:rPr>
              <a:t>Exotic species removal (</a:t>
            </a:r>
            <a:r>
              <a:rPr lang="en-GB" altLang="en-US" b="1" i="1">
                <a:cs typeface="Arial" panose="020B0604020202020204" pitchFamily="34" charset="0"/>
              </a:rPr>
              <a:t>Arundo donax</a:t>
            </a:r>
            <a:r>
              <a:rPr lang="en-GB" altLang="en-US" b="1">
                <a:cs typeface="Arial" panose="020B0604020202020204" pitchFamily="34" charset="0"/>
              </a:rPr>
              <a:t>)</a:t>
            </a:r>
          </a:p>
          <a:p>
            <a:pPr eaLnBrk="1" hangingPunct="1"/>
            <a:r>
              <a:rPr lang="en-GB" altLang="en-US" b="1">
                <a:cs typeface="Arial" panose="020B0604020202020204" pitchFamily="34" charset="0"/>
              </a:rPr>
              <a:t>Tree and shrub plantation</a:t>
            </a:r>
          </a:p>
          <a:p>
            <a:pPr eaLnBrk="1" hangingPunct="1">
              <a:buFontTx/>
              <a:buNone/>
            </a:pPr>
            <a:endParaRPr lang="en-GB" altLang="en-US" b="1">
              <a:cs typeface="Arial" panose="020B0604020202020204" pitchFamily="34" charset="0"/>
            </a:endParaRPr>
          </a:p>
        </p:txBody>
      </p:sp>
      <p:sp>
        <p:nvSpPr>
          <p:cNvPr id="41987" name="Rectangle 2">
            <a:extLst>
              <a:ext uri="{FF2B5EF4-FFF2-40B4-BE49-F238E27FC236}">
                <a16:creationId xmlns:a16="http://schemas.microsoft.com/office/drawing/2014/main" id="{35A683D1-8C1F-42CD-B0F3-712A6565AD79}"/>
              </a:ext>
            </a:extLst>
          </p:cNvPr>
          <p:cNvSpPr>
            <a:spLocks noGrp="1" noChangeArrowheads="1"/>
          </p:cNvSpPr>
          <p:nvPr>
            <p:ph type="title"/>
          </p:nvPr>
        </p:nvSpPr>
        <p:spPr>
          <a:xfrm>
            <a:off x="753918" y="324843"/>
            <a:ext cx="8201025" cy="490537"/>
          </a:xfrm>
        </p:spPr>
        <p:txBody>
          <a:bodyPr>
            <a:normAutofit fontScale="90000"/>
          </a:bodyPr>
          <a:lstStyle/>
          <a:p>
            <a:pPr>
              <a:defRPr/>
            </a:pPr>
            <a:r>
              <a:rPr lang="en-GB" dirty="0"/>
              <a:t>Developed activities </a:t>
            </a:r>
            <a:br>
              <a:rPr lang="en-GB" dirty="0"/>
            </a:br>
            <a:r>
              <a:rPr lang="en-GB" dirty="0"/>
              <a:t>Total Cost: 44 893€</a:t>
            </a:r>
          </a:p>
        </p:txBody>
      </p:sp>
      <p:pic>
        <p:nvPicPr>
          <p:cNvPr id="11" name="Imagem 10" descr="DSC_0198.JPG">
            <a:extLst>
              <a:ext uri="{FF2B5EF4-FFF2-40B4-BE49-F238E27FC236}">
                <a16:creationId xmlns:a16="http://schemas.microsoft.com/office/drawing/2014/main" id="{9BF7E2DB-1BB2-4851-A426-3402CC504C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707" y="465907"/>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descr="DSC_0053.JPG">
            <a:extLst>
              <a:ext uri="{FF2B5EF4-FFF2-40B4-BE49-F238E27FC236}">
                <a16:creationId xmlns:a16="http://schemas.microsoft.com/office/drawing/2014/main" id="{C04C61C6-BCA7-4486-956A-BD9AC83E07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496" y="423863"/>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m 12" descr="DSC_0011.JPG">
            <a:extLst>
              <a:ext uri="{FF2B5EF4-FFF2-40B4-BE49-F238E27FC236}">
                <a16:creationId xmlns:a16="http://schemas.microsoft.com/office/drawing/2014/main" id="{6B8DBD3A-3D0D-41CE-9923-6D27551CDB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496" y="423863"/>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3" descr="DSC_0016.JPG">
            <a:extLst>
              <a:ext uri="{FF2B5EF4-FFF2-40B4-BE49-F238E27FC236}">
                <a16:creationId xmlns:a16="http://schemas.microsoft.com/office/drawing/2014/main" id="{5299E15B-7986-48F8-8ED4-F91804A686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349"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4" descr="DSC_0042.JPG">
            <a:extLst>
              <a:ext uri="{FF2B5EF4-FFF2-40B4-BE49-F238E27FC236}">
                <a16:creationId xmlns:a16="http://schemas.microsoft.com/office/drawing/2014/main" id="{4847AB7C-3556-48AB-B1F3-C3A3EBC3F28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4244"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ixaDeTexto 17">
            <a:extLst>
              <a:ext uri="{FF2B5EF4-FFF2-40B4-BE49-F238E27FC236}">
                <a16:creationId xmlns:a16="http://schemas.microsoft.com/office/drawing/2014/main" id="{2A41A553-6ABF-48C1-8839-F0E17B1EC5AD}"/>
              </a:ext>
            </a:extLst>
          </p:cNvPr>
          <p:cNvSpPr txBox="1">
            <a:spLocks noChangeArrowheads="1"/>
          </p:cNvSpPr>
          <p:nvPr/>
        </p:nvSpPr>
        <p:spPr bwMode="auto">
          <a:xfrm>
            <a:off x="4176858" y="501463"/>
            <a:ext cx="2665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400" b="1" dirty="0"/>
              <a:t>February 2008</a:t>
            </a:r>
          </a:p>
        </p:txBody>
      </p:sp>
    </p:spTree>
    <p:extLst>
      <p:ext uri="{BB962C8B-B14F-4D97-AF65-F5344CB8AC3E}">
        <p14:creationId xmlns:p14="http://schemas.microsoft.com/office/powerpoint/2010/main" val="1866332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ox(in)">
                                      <p:cBhvr>
                                        <p:cTn id="25" dur="500"/>
                                        <p:tgtEl>
                                          <p:spTgt spid="14"/>
                                        </p:tgtEl>
                                      </p:cBhvr>
                                    </p:animEffect>
                                  </p:childTnLst>
                                </p:cTn>
                              </p:par>
                              <p:par>
                                <p:cTn id="26" presetID="4"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ox(i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C2309CE-D52D-482A-991F-C8D78946E4C5}"/>
              </a:ext>
            </a:extLst>
          </p:cNvPr>
          <p:cNvSpPr/>
          <p:nvPr/>
        </p:nvSpPr>
        <p:spPr>
          <a:xfrm>
            <a:off x="1524000" y="0"/>
            <a:ext cx="4447312" cy="2628900"/>
          </a:xfrm>
          <a:prstGeom prst="rect">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E3D3BF"/>
                </a:solidFill>
                <a:latin typeface="Arimo" panose="020B0604020202020204" pitchFamily="34" charset="0"/>
                <a:ea typeface="Arimo" panose="020B0604020202020204" pitchFamily="34" charset="0"/>
                <a:cs typeface="Arimo" panose="020B0604020202020204" pitchFamily="34" charset="0"/>
              </a:rPr>
              <a:t>MONITORING</a:t>
            </a:r>
          </a:p>
          <a:p>
            <a:pPr marL="285750" indent="-285750">
              <a:buFont typeface="Arial" panose="020B0604020202020204" pitchFamily="34" charset="0"/>
              <a:buChar char="•"/>
            </a:pP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Global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average</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survival</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after</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9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years</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was</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70%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stolen plants were recorded, but counted as dead</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p>
          <a:p>
            <a:pPr marL="285750" indent="-285750">
              <a:buFont typeface="Arial" panose="020B0604020202020204" pitchFamily="34" charset="0"/>
              <a:buChar char="•"/>
            </a:pP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About</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7%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of</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the</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plants</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were</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stolen</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with</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i="1" dirty="0" err="1">
                <a:solidFill>
                  <a:srgbClr val="E3D3BF"/>
                </a:solidFill>
                <a:latin typeface="Arimo" panose="020B0604020202020204" pitchFamily="34" charset="0"/>
                <a:ea typeface="Arimo" panose="020B0604020202020204" pitchFamily="34" charset="0"/>
                <a:cs typeface="Arimo" panose="020B0604020202020204" pitchFamily="34" charset="0"/>
              </a:rPr>
              <a:t>Populus</a:t>
            </a:r>
            <a:r>
              <a:rPr lang="pt-PT"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i="1" dirty="0" err="1">
                <a:solidFill>
                  <a:srgbClr val="E3D3BF"/>
                </a:solidFill>
                <a:latin typeface="Arimo" panose="020B0604020202020204" pitchFamily="34" charset="0"/>
                <a:ea typeface="Arimo" panose="020B0604020202020204" pitchFamily="34" charset="0"/>
                <a:cs typeface="Arimo" panose="020B0604020202020204" pitchFamily="34" charset="0"/>
              </a:rPr>
              <a:t>nigra</a:t>
            </a:r>
            <a:r>
              <a:rPr lang="pt-PT"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(23%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of the plants stolen</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and</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i="1" dirty="0">
                <a:solidFill>
                  <a:srgbClr val="E3D3BF"/>
                </a:solidFill>
                <a:latin typeface="Arimo" panose="020B0604020202020204" pitchFamily="34" charset="0"/>
                <a:ea typeface="Arimo" panose="020B0604020202020204" pitchFamily="34" charset="0"/>
                <a:cs typeface="Arimo" panose="020B0604020202020204" pitchFamily="34" charset="0"/>
              </a:rPr>
              <a:t>Arbutus</a:t>
            </a:r>
            <a:r>
              <a:rPr lang="pt-PT"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i="1" dirty="0" err="1">
                <a:solidFill>
                  <a:srgbClr val="E3D3BF"/>
                </a:solidFill>
                <a:latin typeface="Arimo" panose="020B0604020202020204" pitchFamily="34" charset="0"/>
                <a:ea typeface="Arimo" panose="020B0604020202020204" pitchFamily="34" charset="0"/>
                <a:cs typeface="Arimo" panose="020B0604020202020204" pitchFamily="34" charset="0"/>
              </a:rPr>
              <a:t>unedo</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(17% </a:t>
            </a:r>
            <a:r>
              <a:rPr lang="pt-PT" dirty="0" err="1">
                <a:solidFill>
                  <a:srgbClr val="E3D3BF"/>
                </a:solidFill>
                <a:latin typeface="Arimo" panose="020B0604020202020204" pitchFamily="34" charset="0"/>
                <a:ea typeface="Arimo" panose="020B0604020202020204" pitchFamily="34" charset="0"/>
                <a:cs typeface="Arimo" panose="020B0604020202020204" pitchFamily="34" charset="0"/>
              </a:rPr>
              <a:t>stolen</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being</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the</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the most attractive for robbers.</a:t>
            </a:r>
            <a:endParaRPr lang="pt-PT" dirty="0">
              <a:solidFill>
                <a:srgbClr val="E3D3BF"/>
              </a:solidFill>
              <a:latin typeface="Arimo" panose="020B0604020202020204" pitchFamily="34" charset="0"/>
              <a:ea typeface="Arimo" panose="020B0604020202020204" pitchFamily="34" charset="0"/>
              <a:cs typeface="Arimo" panose="020B0604020202020204" pitchFamily="34" charset="0"/>
            </a:endParaRPr>
          </a:p>
        </p:txBody>
      </p:sp>
      <p:pic>
        <p:nvPicPr>
          <p:cNvPr id="11" name="Imagem 10">
            <a:extLst>
              <a:ext uri="{FF2B5EF4-FFF2-40B4-BE49-F238E27FC236}">
                <a16:creationId xmlns:a16="http://schemas.microsoft.com/office/drawing/2014/main" id="{54CF1A20-A1EA-4600-B4FA-2F94F5FD553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71180" y="333806"/>
            <a:ext cx="3849421" cy="2887066"/>
          </a:xfrm>
          <a:prstGeom prst="rect">
            <a:avLst/>
          </a:prstGeom>
        </p:spPr>
      </p:pic>
      <p:graphicFrame>
        <p:nvGraphicFramePr>
          <p:cNvPr id="10" name="Gráfico 9">
            <a:extLst>
              <a:ext uri="{FF2B5EF4-FFF2-40B4-BE49-F238E27FC236}">
                <a16:creationId xmlns:a16="http://schemas.microsoft.com/office/drawing/2014/main" id="{00000000-0008-0000-0700-000002000000}"/>
              </a:ext>
            </a:extLst>
          </p:cNvPr>
          <p:cNvGraphicFramePr>
            <a:graphicFrameLocks/>
          </p:cNvGraphicFramePr>
          <p:nvPr>
            <p:extLst/>
          </p:nvPr>
        </p:nvGraphicFramePr>
        <p:xfrm>
          <a:off x="1656487" y="3144673"/>
          <a:ext cx="8839200" cy="3629025"/>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p:cNvSpPr/>
          <p:nvPr/>
        </p:nvSpPr>
        <p:spPr>
          <a:xfrm>
            <a:off x="6727198" y="1"/>
            <a:ext cx="3940803" cy="246221"/>
          </a:xfrm>
          <a:prstGeom prst="rect">
            <a:avLst/>
          </a:prstGeom>
        </p:spPr>
        <p:txBody>
          <a:bodyPr wrap="square">
            <a:spAutoFit/>
          </a:bodyPr>
          <a:lstStyle/>
          <a:p>
            <a:r>
              <a:rPr lang="en-US" sz="1000" i="1" dirty="0">
                <a:solidFill>
                  <a:srgbClr val="589BCA"/>
                </a:solidFill>
                <a:latin typeface="Arimo" panose="020B0604020202020204" pitchFamily="34" charset="0"/>
                <a:ea typeface="Arimo" panose="020B0604020202020204" pitchFamily="34" charset="0"/>
                <a:cs typeface="Arimo" panose="020B0604020202020204" pitchFamily="34" charset="0"/>
              </a:rPr>
              <a:t>CEWP Workshop on River Restoration, 6-7 February 2018, Beijing</a:t>
            </a:r>
          </a:p>
        </p:txBody>
      </p:sp>
    </p:spTree>
    <p:extLst>
      <p:ext uri="{BB962C8B-B14F-4D97-AF65-F5344CB8AC3E}">
        <p14:creationId xmlns:p14="http://schemas.microsoft.com/office/powerpoint/2010/main" val="217836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D5A2F1E7-4BAF-4E1B-9A5C-06D3235CE7BD}"/>
              </a:ext>
            </a:extLst>
          </p:cNvPr>
          <p:cNvSpPr/>
          <p:nvPr/>
        </p:nvSpPr>
        <p:spPr>
          <a:xfrm>
            <a:off x="1524000" y="-1"/>
            <a:ext cx="4447312" cy="2620371"/>
          </a:xfrm>
          <a:prstGeom prst="rect">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MONITORING</a:t>
            </a:r>
          </a:p>
          <a:p>
            <a:pPr marL="285750" indent="-285750">
              <a:buFont typeface="Arial" panose="020B0604020202020204" pitchFamily="34" charset="0"/>
              <a:buChar char="•"/>
            </a:pP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Most of the highest values observed 9 years after planting account for natural regeneration from the seed bank and adjacent reproductive tree sources.</a:t>
            </a:r>
          </a:p>
          <a:p>
            <a:pPr marL="285750" indent="-285750">
              <a:buFont typeface="Arial" panose="020B0604020202020204" pitchFamily="34" charset="0"/>
              <a:buChar char="•"/>
            </a:pPr>
            <a:r>
              <a:rPr lang="pt-PT" i="1" dirty="0" err="1">
                <a:solidFill>
                  <a:srgbClr val="E3D3BF"/>
                </a:solidFill>
                <a:latin typeface="Arimo" panose="020B0604020202020204" pitchFamily="34" charset="0"/>
                <a:ea typeface="Arimo" panose="020B0604020202020204" pitchFamily="34" charset="0"/>
                <a:cs typeface="Arimo" panose="020B0604020202020204" pitchFamily="34" charset="0"/>
              </a:rPr>
              <a:t>Populus</a:t>
            </a:r>
            <a:r>
              <a:rPr lang="pt-PT"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i="1" dirty="0" err="1">
                <a:solidFill>
                  <a:srgbClr val="E3D3BF"/>
                </a:solidFill>
                <a:latin typeface="Arimo" panose="020B0604020202020204" pitchFamily="34" charset="0"/>
                <a:ea typeface="Arimo" panose="020B0604020202020204" pitchFamily="34" charset="0"/>
                <a:cs typeface="Arimo" panose="020B0604020202020204" pitchFamily="34" charset="0"/>
              </a:rPr>
              <a:t>nigra</a:t>
            </a:r>
            <a:r>
              <a:rPr lang="pt-PT"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presented the highest average DBH </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(27.2±2.0 cm),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followed</a:t>
            </a:r>
            <a:r>
              <a:rPr lang="pt-PT"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by </a:t>
            </a:r>
            <a:r>
              <a:rPr lang="en-US" i="1" dirty="0" err="1">
                <a:solidFill>
                  <a:srgbClr val="E3D3BF"/>
                </a:solidFill>
                <a:latin typeface="Arimo" panose="020B0604020202020204" pitchFamily="34" charset="0"/>
                <a:ea typeface="Arimo" panose="020B0604020202020204" pitchFamily="34" charset="0"/>
                <a:cs typeface="Arimo" panose="020B0604020202020204" pitchFamily="34" charset="0"/>
              </a:rPr>
              <a:t>Alnus</a:t>
            </a:r>
            <a:r>
              <a:rPr lang="en-US"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i="1" dirty="0" err="1">
                <a:solidFill>
                  <a:srgbClr val="E3D3BF"/>
                </a:solidFill>
                <a:latin typeface="Arimo" panose="020B0604020202020204" pitchFamily="34" charset="0"/>
                <a:ea typeface="Arimo" panose="020B0604020202020204" pitchFamily="34" charset="0"/>
                <a:cs typeface="Arimo" panose="020B0604020202020204" pitchFamily="34" charset="0"/>
              </a:rPr>
              <a:t>glutinosa</a:t>
            </a:r>
            <a:r>
              <a:rPr lang="en-US"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(16.1±1.7 cm)</a:t>
            </a:r>
            <a:r>
              <a:rPr lang="en-US"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and </a:t>
            </a:r>
            <a:r>
              <a:rPr lang="en-US" i="1" dirty="0">
                <a:solidFill>
                  <a:srgbClr val="E3D3BF"/>
                </a:solidFill>
                <a:latin typeface="Arimo" panose="020B0604020202020204" pitchFamily="34" charset="0"/>
                <a:ea typeface="Arimo" panose="020B0604020202020204" pitchFamily="34" charset="0"/>
                <a:cs typeface="Arimo" panose="020B0604020202020204" pitchFamily="34" charset="0"/>
              </a:rPr>
              <a:t>Salix alba</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 (15.5±1.3 cm).</a:t>
            </a:r>
          </a:p>
        </p:txBody>
      </p:sp>
      <p:sp>
        <p:nvSpPr>
          <p:cNvPr id="16" name="Retângulo 15"/>
          <p:cNvSpPr/>
          <p:nvPr/>
        </p:nvSpPr>
        <p:spPr>
          <a:xfrm>
            <a:off x="6727198" y="1"/>
            <a:ext cx="3940803" cy="246221"/>
          </a:xfrm>
          <a:prstGeom prst="rect">
            <a:avLst/>
          </a:prstGeom>
        </p:spPr>
        <p:txBody>
          <a:bodyPr wrap="square">
            <a:spAutoFit/>
          </a:bodyPr>
          <a:lstStyle/>
          <a:p>
            <a:r>
              <a:rPr lang="en-US" sz="1000" i="1" dirty="0">
                <a:solidFill>
                  <a:srgbClr val="589BCA"/>
                </a:solidFill>
                <a:latin typeface="Arimo" panose="020B0604020202020204" pitchFamily="34" charset="0"/>
                <a:ea typeface="Arimo" panose="020B0604020202020204" pitchFamily="34" charset="0"/>
                <a:cs typeface="Arimo" panose="020B0604020202020204" pitchFamily="34" charset="0"/>
              </a:rPr>
              <a:t>CEWP Workshop on River Restoration, 6-7 February 2018, Beijing</a:t>
            </a:r>
          </a:p>
        </p:txBody>
      </p:sp>
      <p:graphicFrame>
        <p:nvGraphicFramePr>
          <p:cNvPr id="18" name="Gráfico 17">
            <a:extLst>
              <a:ext uri="{FF2B5EF4-FFF2-40B4-BE49-F238E27FC236}">
                <a16:creationId xmlns:a16="http://schemas.microsoft.com/office/drawing/2014/main" id="{00000000-0008-0000-0700-00000B000000}"/>
              </a:ext>
            </a:extLst>
          </p:cNvPr>
          <p:cNvGraphicFramePr>
            <a:graphicFrameLocks noChangeAspect="1"/>
          </p:cNvGraphicFramePr>
          <p:nvPr>
            <p:extLst/>
          </p:nvPr>
        </p:nvGraphicFramePr>
        <p:xfrm>
          <a:off x="2685094" y="3046476"/>
          <a:ext cx="6840000" cy="376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áfico 18">
            <a:extLst>
              <a:ext uri="{FF2B5EF4-FFF2-40B4-BE49-F238E27FC236}">
                <a16:creationId xmlns:a16="http://schemas.microsoft.com/office/drawing/2014/main" id="{DD51233C-7397-495E-98AF-C01C938CC57F}"/>
              </a:ext>
            </a:extLst>
          </p:cNvPr>
          <p:cNvGraphicFramePr>
            <a:graphicFrameLocks noChangeAspect="1"/>
          </p:cNvGraphicFramePr>
          <p:nvPr>
            <p:extLst/>
          </p:nvPr>
        </p:nvGraphicFramePr>
        <p:xfrm>
          <a:off x="6105094" y="558623"/>
          <a:ext cx="4356000" cy="2613600"/>
        </p:xfrm>
        <a:graphic>
          <a:graphicData uri="http://schemas.openxmlformats.org/drawingml/2006/chart">
            <c:chart xmlns:c="http://schemas.openxmlformats.org/drawingml/2006/chart" xmlns:r="http://schemas.openxmlformats.org/officeDocument/2006/relationships" r:id="rId4"/>
          </a:graphicData>
        </a:graphic>
      </p:graphicFrame>
      <p:sp>
        <p:nvSpPr>
          <p:cNvPr id="25" name="Retângulo 24"/>
          <p:cNvSpPr/>
          <p:nvPr/>
        </p:nvSpPr>
        <p:spPr>
          <a:xfrm>
            <a:off x="6096000" y="382113"/>
            <a:ext cx="4365094" cy="246221"/>
          </a:xfrm>
          <a:prstGeom prst="rect">
            <a:avLst/>
          </a:prstGeom>
        </p:spPr>
        <p:txBody>
          <a:bodyPr wrap="square">
            <a:spAutoFit/>
          </a:bodyPr>
          <a:lstStyle/>
          <a:p>
            <a:r>
              <a:rPr lang="en-US" sz="1000" dirty="0">
                <a:solidFill>
                  <a:srgbClr val="589BCA"/>
                </a:solidFill>
                <a:latin typeface="Arimo" panose="020B0604020202020204" pitchFamily="34" charset="0"/>
                <a:ea typeface="Arimo" panose="020B0604020202020204" pitchFamily="34" charset="0"/>
                <a:cs typeface="Arimo" panose="020B0604020202020204" pitchFamily="34" charset="0"/>
              </a:rPr>
              <a:t>Frequency histogram with DBH class distribution 9 years after plantation</a:t>
            </a:r>
          </a:p>
        </p:txBody>
      </p:sp>
    </p:spTree>
    <p:extLst>
      <p:ext uri="{BB962C8B-B14F-4D97-AF65-F5344CB8AC3E}">
        <p14:creationId xmlns:p14="http://schemas.microsoft.com/office/powerpoint/2010/main" val="178329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a:extLst>
              <a:ext uri="{FF2B5EF4-FFF2-40B4-BE49-F238E27FC236}">
                <a16:creationId xmlns:a16="http://schemas.microsoft.com/office/drawing/2014/main" id="{A6BB6952-BA3B-45A3-BEAF-2C6FBBC955C0}"/>
              </a:ext>
            </a:extLst>
          </p:cNvPr>
          <p:cNvSpPr>
            <a:spLocks noGrp="1"/>
          </p:cNvSpPr>
          <p:nvPr>
            <p:ph type="title"/>
          </p:nvPr>
        </p:nvSpPr>
        <p:spPr/>
        <p:txBody>
          <a:bodyPr/>
          <a:lstStyle/>
          <a:p>
            <a:r>
              <a:rPr lang="pt-PT" altLang="en-US" dirty="0"/>
              <a:t>Bioengineering Techniques</a:t>
            </a:r>
            <a:endParaRPr lang="en-GB" altLang="en-US" dirty="0"/>
          </a:p>
        </p:txBody>
      </p:sp>
      <p:sp>
        <p:nvSpPr>
          <p:cNvPr id="8195" name="Marcador de Posição de Conteúdo 2">
            <a:extLst>
              <a:ext uri="{FF2B5EF4-FFF2-40B4-BE49-F238E27FC236}">
                <a16:creationId xmlns:a16="http://schemas.microsoft.com/office/drawing/2014/main" id="{159EFE5E-F4D9-49BA-8C3D-5407A4F74807}"/>
              </a:ext>
            </a:extLst>
          </p:cNvPr>
          <p:cNvSpPr>
            <a:spLocks noGrp="1"/>
          </p:cNvSpPr>
          <p:nvPr>
            <p:ph idx="1"/>
          </p:nvPr>
        </p:nvSpPr>
        <p:spPr/>
        <p:txBody>
          <a:bodyPr/>
          <a:lstStyle/>
          <a:p>
            <a:endParaRPr lang="en-GB" altLang="en-US"/>
          </a:p>
        </p:txBody>
      </p:sp>
      <p:pic>
        <p:nvPicPr>
          <p:cNvPr id="8196" name="Picture 2">
            <a:extLst>
              <a:ext uri="{FF2B5EF4-FFF2-40B4-BE49-F238E27FC236}">
                <a16:creationId xmlns:a16="http://schemas.microsoft.com/office/drawing/2014/main" id="{91FD34E8-D292-4493-B2F0-75F3621301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38" t="33846" r="29330" b="17551"/>
          <a:stretch/>
        </p:blipFill>
        <p:spPr bwMode="auto">
          <a:xfrm>
            <a:off x="748144" y="1533237"/>
            <a:ext cx="8709891" cy="410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0539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0F2B21A0-A87D-4625-BF44-D96FA11331D5}"/>
              </a:ext>
            </a:extLst>
          </p:cNvPr>
          <p:cNvSpPr>
            <a:spLocks noGrp="1"/>
          </p:cNvSpPr>
          <p:nvPr>
            <p:ph type="title"/>
          </p:nvPr>
        </p:nvSpPr>
        <p:spPr>
          <a:xfrm>
            <a:off x="627907" y="99833"/>
            <a:ext cx="8596668" cy="1320800"/>
          </a:xfrm>
        </p:spPr>
        <p:txBody>
          <a:bodyPr/>
          <a:lstStyle/>
          <a:p>
            <a:r>
              <a:rPr lang="pt-PT" altLang="en-US" dirty="0"/>
              <a:t>Live fascines</a:t>
            </a:r>
            <a:endParaRPr lang="en-GB" altLang="en-US" dirty="0"/>
          </a:p>
        </p:txBody>
      </p:sp>
      <p:sp>
        <p:nvSpPr>
          <p:cNvPr id="9219" name="Marcador de Posição de Conteúdo 2">
            <a:extLst>
              <a:ext uri="{FF2B5EF4-FFF2-40B4-BE49-F238E27FC236}">
                <a16:creationId xmlns:a16="http://schemas.microsoft.com/office/drawing/2014/main" id="{7DBCD0FD-17CA-49AF-8487-4A8AAF3E19B9}"/>
              </a:ext>
            </a:extLst>
          </p:cNvPr>
          <p:cNvSpPr>
            <a:spLocks noGrp="1"/>
          </p:cNvSpPr>
          <p:nvPr>
            <p:ph idx="1"/>
          </p:nvPr>
        </p:nvSpPr>
        <p:spPr/>
        <p:txBody>
          <a:bodyPr/>
          <a:lstStyle/>
          <a:p>
            <a:endParaRPr lang="en-GB" altLang="en-US"/>
          </a:p>
        </p:txBody>
      </p:sp>
      <p:pic>
        <p:nvPicPr>
          <p:cNvPr id="9220" name="Picture 2">
            <a:extLst>
              <a:ext uri="{FF2B5EF4-FFF2-40B4-BE49-F238E27FC236}">
                <a16:creationId xmlns:a16="http://schemas.microsoft.com/office/drawing/2014/main" id="{82896C2A-F625-42C6-93F7-22A5B955C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7" t="30893" r="22757" b="2081"/>
          <a:stretch/>
        </p:blipFill>
        <p:spPr bwMode="auto">
          <a:xfrm>
            <a:off x="200891" y="1015640"/>
            <a:ext cx="9906000" cy="566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4762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0A65-5CD9-4916-A4BA-18518BB742EC}"/>
              </a:ext>
            </a:extLst>
          </p:cNvPr>
          <p:cNvSpPr>
            <a:spLocks noGrp="1"/>
          </p:cNvSpPr>
          <p:nvPr>
            <p:ph type="title"/>
          </p:nvPr>
        </p:nvSpPr>
        <p:spPr/>
        <p:txBody>
          <a:bodyPr/>
          <a:lstStyle/>
          <a:p>
            <a:r>
              <a:rPr lang="pt-PT" dirty="0"/>
              <a:t>Summary of contents</a:t>
            </a:r>
            <a:endParaRPr lang="en-GB" dirty="0"/>
          </a:p>
        </p:txBody>
      </p:sp>
      <p:graphicFrame>
        <p:nvGraphicFramePr>
          <p:cNvPr id="4" name="Diagrama 3">
            <a:extLst>
              <a:ext uri="{FF2B5EF4-FFF2-40B4-BE49-F238E27FC236}">
                <a16:creationId xmlns:a16="http://schemas.microsoft.com/office/drawing/2014/main" id="{D71DA0F4-D770-4DF0-9011-F9F5EDFB5BFF}"/>
              </a:ext>
            </a:extLst>
          </p:cNvPr>
          <p:cNvGraphicFramePr>
            <a:graphicFrameLocks noGrp="1"/>
          </p:cNvGraphicFramePr>
          <p:nvPr>
            <p:ph idx="1"/>
            <p:extLst>
              <p:ext uri="{D42A27DB-BD31-4B8C-83A1-F6EECF244321}">
                <p14:modId xmlns:p14="http://schemas.microsoft.com/office/powerpoint/2010/main" val="703137059"/>
              </p:ext>
            </p:extLst>
          </p:nvPr>
        </p:nvGraphicFramePr>
        <p:xfrm>
          <a:off x="677690" y="1580016"/>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4169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600630D9-E811-4AB0-9C9A-5D6C084B3E21}"/>
              </a:ext>
            </a:extLst>
          </p:cNvPr>
          <p:cNvSpPr>
            <a:spLocks noGrp="1"/>
          </p:cNvSpPr>
          <p:nvPr>
            <p:ph type="title"/>
          </p:nvPr>
        </p:nvSpPr>
        <p:spPr/>
        <p:txBody>
          <a:bodyPr/>
          <a:lstStyle/>
          <a:p>
            <a:endParaRPr lang="en-GB" altLang="en-US"/>
          </a:p>
        </p:txBody>
      </p:sp>
      <p:sp>
        <p:nvSpPr>
          <p:cNvPr id="10243" name="Marcador de Posição de Conteúdo 2">
            <a:extLst>
              <a:ext uri="{FF2B5EF4-FFF2-40B4-BE49-F238E27FC236}">
                <a16:creationId xmlns:a16="http://schemas.microsoft.com/office/drawing/2014/main" id="{690A624D-876A-4B1D-B052-7FD7BF6D5F9A}"/>
              </a:ext>
            </a:extLst>
          </p:cNvPr>
          <p:cNvSpPr>
            <a:spLocks noGrp="1"/>
          </p:cNvSpPr>
          <p:nvPr>
            <p:ph idx="1"/>
          </p:nvPr>
        </p:nvSpPr>
        <p:spPr/>
        <p:txBody>
          <a:bodyPr/>
          <a:lstStyle/>
          <a:p>
            <a:endParaRPr lang="en-GB" altLang="en-US"/>
          </a:p>
        </p:txBody>
      </p:sp>
      <p:pic>
        <p:nvPicPr>
          <p:cNvPr id="10244" name="Picture 2">
            <a:extLst>
              <a:ext uri="{FF2B5EF4-FFF2-40B4-BE49-F238E27FC236}">
                <a16:creationId xmlns:a16="http://schemas.microsoft.com/office/drawing/2014/main" id="{54FAA9DA-FBB8-4ABD-9C70-5C7D19A15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6" t="31328" r="22757" b="2148"/>
          <a:stretch/>
        </p:blipFill>
        <p:spPr bwMode="auto">
          <a:xfrm>
            <a:off x="228600" y="609600"/>
            <a:ext cx="9906000" cy="557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a:extLst>
              <a:ext uri="{FF2B5EF4-FFF2-40B4-BE49-F238E27FC236}">
                <a16:creationId xmlns:a16="http://schemas.microsoft.com/office/drawing/2014/main" id="{A265B025-5B4A-4953-8391-76B642D36CFC}"/>
              </a:ext>
            </a:extLst>
          </p:cNvPr>
          <p:cNvSpPr txBox="1">
            <a:spLocks/>
          </p:cNvSpPr>
          <p:nvPr/>
        </p:nvSpPr>
        <p:spPr>
          <a:xfrm>
            <a:off x="5836266"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PT" altLang="en-US"/>
              <a:t>Live fascines</a:t>
            </a:r>
            <a:endParaRPr lang="en-GB" altLang="en-US" dirty="0"/>
          </a:p>
        </p:txBody>
      </p:sp>
    </p:spTree>
    <p:extLst>
      <p:ext uri="{BB962C8B-B14F-4D97-AF65-F5344CB8AC3E}">
        <p14:creationId xmlns:p14="http://schemas.microsoft.com/office/powerpoint/2010/main" val="180442452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id="{C036EF2D-A888-4881-9D6F-5F68A41F6D2C}"/>
              </a:ext>
            </a:extLst>
          </p:cNvPr>
          <p:cNvSpPr>
            <a:spLocks noGrp="1"/>
          </p:cNvSpPr>
          <p:nvPr>
            <p:ph type="title"/>
          </p:nvPr>
        </p:nvSpPr>
        <p:spPr>
          <a:xfrm>
            <a:off x="714404" y="0"/>
            <a:ext cx="8596668" cy="1320800"/>
          </a:xfrm>
        </p:spPr>
        <p:txBody>
          <a:bodyPr/>
          <a:lstStyle/>
          <a:p>
            <a:r>
              <a:rPr lang="pt-PT" altLang="en-US" dirty="0"/>
              <a:t>Wattle fences</a:t>
            </a:r>
            <a:endParaRPr lang="en-GB" altLang="en-US" dirty="0"/>
          </a:p>
        </p:txBody>
      </p:sp>
      <p:sp>
        <p:nvSpPr>
          <p:cNvPr id="11267" name="Marcador de Posição de Conteúdo 2">
            <a:extLst>
              <a:ext uri="{FF2B5EF4-FFF2-40B4-BE49-F238E27FC236}">
                <a16:creationId xmlns:a16="http://schemas.microsoft.com/office/drawing/2014/main" id="{D0B69E84-B914-4C0C-91DB-E133E1DC763E}"/>
              </a:ext>
            </a:extLst>
          </p:cNvPr>
          <p:cNvSpPr>
            <a:spLocks noGrp="1"/>
          </p:cNvSpPr>
          <p:nvPr>
            <p:ph idx="1"/>
          </p:nvPr>
        </p:nvSpPr>
        <p:spPr/>
        <p:txBody>
          <a:bodyPr/>
          <a:lstStyle/>
          <a:p>
            <a:endParaRPr lang="en-GB" altLang="en-US"/>
          </a:p>
        </p:txBody>
      </p:sp>
      <p:pic>
        <p:nvPicPr>
          <p:cNvPr id="11268" name="Picture 2">
            <a:extLst>
              <a:ext uri="{FF2B5EF4-FFF2-40B4-BE49-F238E27FC236}">
                <a16:creationId xmlns:a16="http://schemas.microsoft.com/office/drawing/2014/main" id="{DB2FE414-D10F-4766-8DA5-962B61D99B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6" t="30988" r="23800" b="2082"/>
          <a:stretch/>
        </p:blipFill>
        <p:spPr bwMode="auto">
          <a:xfrm>
            <a:off x="471056" y="1024877"/>
            <a:ext cx="9615054" cy="564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9776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a:extLst>
              <a:ext uri="{FF2B5EF4-FFF2-40B4-BE49-F238E27FC236}">
                <a16:creationId xmlns:a16="http://schemas.microsoft.com/office/drawing/2014/main" id="{3FCB17A4-6018-4DCC-81E9-51B9E6970D02}"/>
              </a:ext>
            </a:extLst>
          </p:cNvPr>
          <p:cNvSpPr>
            <a:spLocks noGrp="1"/>
          </p:cNvSpPr>
          <p:nvPr>
            <p:ph type="title"/>
          </p:nvPr>
        </p:nvSpPr>
        <p:spPr/>
        <p:txBody>
          <a:bodyPr/>
          <a:lstStyle/>
          <a:p>
            <a:endParaRPr lang="en-GB" altLang="en-US"/>
          </a:p>
        </p:txBody>
      </p:sp>
      <p:sp>
        <p:nvSpPr>
          <p:cNvPr id="12291" name="Marcador de Posição de Conteúdo 2">
            <a:extLst>
              <a:ext uri="{FF2B5EF4-FFF2-40B4-BE49-F238E27FC236}">
                <a16:creationId xmlns:a16="http://schemas.microsoft.com/office/drawing/2014/main" id="{8814DCBE-05A6-4747-9E1F-5373C29B15A0}"/>
              </a:ext>
            </a:extLst>
          </p:cNvPr>
          <p:cNvSpPr>
            <a:spLocks noGrp="1"/>
          </p:cNvSpPr>
          <p:nvPr>
            <p:ph idx="1"/>
          </p:nvPr>
        </p:nvSpPr>
        <p:spPr/>
        <p:txBody>
          <a:bodyPr/>
          <a:lstStyle/>
          <a:p>
            <a:endParaRPr lang="en-GB" altLang="en-US"/>
          </a:p>
        </p:txBody>
      </p:sp>
      <p:pic>
        <p:nvPicPr>
          <p:cNvPr id="12292" name="Picture 2">
            <a:extLst>
              <a:ext uri="{FF2B5EF4-FFF2-40B4-BE49-F238E27FC236}">
                <a16:creationId xmlns:a16="http://schemas.microsoft.com/office/drawing/2014/main" id="{3E4273A4-2000-4B80-948F-23FA0C31F6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1" t="32612" r="24014" b="5269"/>
          <a:stretch/>
        </p:blipFill>
        <p:spPr bwMode="auto">
          <a:xfrm>
            <a:off x="314037" y="609600"/>
            <a:ext cx="9568872" cy="520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a:extLst>
              <a:ext uri="{FF2B5EF4-FFF2-40B4-BE49-F238E27FC236}">
                <a16:creationId xmlns:a16="http://schemas.microsoft.com/office/drawing/2014/main" id="{D33375DA-ADC2-4C90-A8EB-2C0A0E982259}"/>
              </a:ext>
            </a:extLst>
          </p:cNvPr>
          <p:cNvSpPr txBox="1">
            <a:spLocks/>
          </p:cNvSpPr>
          <p:nvPr/>
        </p:nvSpPr>
        <p:spPr>
          <a:xfrm>
            <a:off x="677334" y="364477"/>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PT" altLang="en-US"/>
              <a:t>Wattle fences</a:t>
            </a:r>
            <a:endParaRPr lang="en-GB" altLang="en-US" dirty="0"/>
          </a:p>
        </p:txBody>
      </p:sp>
    </p:spTree>
    <p:extLst>
      <p:ext uri="{BB962C8B-B14F-4D97-AF65-F5344CB8AC3E}">
        <p14:creationId xmlns:p14="http://schemas.microsoft.com/office/powerpoint/2010/main" val="343321478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id="{0387E859-65F9-4151-93FF-20A0FCA52701}"/>
              </a:ext>
            </a:extLst>
          </p:cNvPr>
          <p:cNvSpPr>
            <a:spLocks noGrp="1"/>
          </p:cNvSpPr>
          <p:nvPr>
            <p:ph type="title"/>
          </p:nvPr>
        </p:nvSpPr>
        <p:spPr>
          <a:xfrm>
            <a:off x="612679" y="0"/>
            <a:ext cx="8596668" cy="1320800"/>
          </a:xfrm>
        </p:spPr>
        <p:txBody>
          <a:bodyPr/>
          <a:lstStyle/>
          <a:p>
            <a:r>
              <a:rPr lang="pt-PT" altLang="en-US" dirty="0"/>
              <a:t>Brush mattresses</a:t>
            </a:r>
            <a:endParaRPr lang="en-GB" altLang="en-US" dirty="0"/>
          </a:p>
        </p:txBody>
      </p:sp>
      <p:sp>
        <p:nvSpPr>
          <p:cNvPr id="13315" name="Marcador de Posição de Conteúdo 2">
            <a:extLst>
              <a:ext uri="{FF2B5EF4-FFF2-40B4-BE49-F238E27FC236}">
                <a16:creationId xmlns:a16="http://schemas.microsoft.com/office/drawing/2014/main" id="{0F25EF16-6334-425C-9584-36DEBDF6AABB}"/>
              </a:ext>
            </a:extLst>
          </p:cNvPr>
          <p:cNvSpPr>
            <a:spLocks noGrp="1"/>
          </p:cNvSpPr>
          <p:nvPr>
            <p:ph idx="1"/>
          </p:nvPr>
        </p:nvSpPr>
        <p:spPr/>
        <p:txBody>
          <a:bodyPr/>
          <a:lstStyle/>
          <a:p>
            <a:endParaRPr lang="en-GB" altLang="en-US"/>
          </a:p>
        </p:txBody>
      </p:sp>
      <p:pic>
        <p:nvPicPr>
          <p:cNvPr id="13316" name="Picture 2">
            <a:extLst>
              <a:ext uri="{FF2B5EF4-FFF2-40B4-BE49-F238E27FC236}">
                <a16:creationId xmlns:a16="http://schemas.microsoft.com/office/drawing/2014/main" id="{3932598F-B873-494A-8DC6-D2569B1999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75" t="31864" r="23664" b="2081"/>
          <a:stretch/>
        </p:blipFill>
        <p:spPr bwMode="auto">
          <a:xfrm>
            <a:off x="350982" y="1043708"/>
            <a:ext cx="9688945" cy="557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0370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a:extLst>
              <a:ext uri="{FF2B5EF4-FFF2-40B4-BE49-F238E27FC236}">
                <a16:creationId xmlns:a16="http://schemas.microsoft.com/office/drawing/2014/main" id="{9349F222-8E8C-423A-9AA1-AC522C0F02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77" t="31579" r="31023" b="3026"/>
          <a:stretch/>
        </p:blipFill>
        <p:spPr bwMode="auto">
          <a:xfrm>
            <a:off x="1068685" y="1071418"/>
            <a:ext cx="7813965" cy="558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a:extLst>
              <a:ext uri="{FF2B5EF4-FFF2-40B4-BE49-F238E27FC236}">
                <a16:creationId xmlns:a16="http://schemas.microsoft.com/office/drawing/2014/main" id="{17036382-CFFD-42FB-9F6F-CDB15B8F1568}"/>
              </a:ext>
            </a:extLst>
          </p:cNvPr>
          <p:cNvSpPr>
            <a:spLocks noGrp="1"/>
          </p:cNvSpPr>
          <p:nvPr>
            <p:ph type="title"/>
          </p:nvPr>
        </p:nvSpPr>
        <p:spPr>
          <a:xfrm>
            <a:off x="677333" y="110212"/>
            <a:ext cx="8596668" cy="1320800"/>
          </a:xfrm>
        </p:spPr>
        <p:txBody>
          <a:bodyPr/>
          <a:lstStyle/>
          <a:p>
            <a:r>
              <a:rPr lang="pt-PT" altLang="en-US" dirty="0"/>
              <a:t>Brush mattresses</a:t>
            </a:r>
            <a:endParaRPr lang="en-GB" altLang="en-US" dirty="0"/>
          </a:p>
        </p:txBody>
      </p:sp>
    </p:spTree>
    <p:extLst>
      <p:ext uri="{BB962C8B-B14F-4D97-AF65-F5344CB8AC3E}">
        <p14:creationId xmlns:p14="http://schemas.microsoft.com/office/powerpoint/2010/main" val="10591025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B99BC80E-7A19-43B9-ABD4-8B2D4E9CABE6}"/>
              </a:ext>
            </a:extLst>
          </p:cNvPr>
          <p:cNvSpPr>
            <a:spLocks noGrp="1"/>
          </p:cNvSpPr>
          <p:nvPr>
            <p:ph type="title"/>
          </p:nvPr>
        </p:nvSpPr>
        <p:spPr>
          <a:xfrm>
            <a:off x="526558" y="183140"/>
            <a:ext cx="8596668" cy="1320800"/>
          </a:xfrm>
        </p:spPr>
        <p:txBody>
          <a:bodyPr/>
          <a:lstStyle/>
          <a:p>
            <a:r>
              <a:rPr lang="pt-PT" altLang="en-US" dirty="0"/>
              <a:t>Planted coconut fiber rolls</a:t>
            </a:r>
            <a:endParaRPr lang="en-GB" altLang="en-US" dirty="0"/>
          </a:p>
        </p:txBody>
      </p:sp>
      <p:sp>
        <p:nvSpPr>
          <p:cNvPr id="15363" name="Marcador de Posição de Conteúdo 2">
            <a:extLst>
              <a:ext uri="{FF2B5EF4-FFF2-40B4-BE49-F238E27FC236}">
                <a16:creationId xmlns:a16="http://schemas.microsoft.com/office/drawing/2014/main" id="{E8B3F7B5-B52E-4407-BD55-6ACC1ECC4933}"/>
              </a:ext>
            </a:extLst>
          </p:cNvPr>
          <p:cNvSpPr>
            <a:spLocks noGrp="1"/>
          </p:cNvSpPr>
          <p:nvPr>
            <p:ph idx="1"/>
          </p:nvPr>
        </p:nvSpPr>
        <p:spPr/>
        <p:txBody>
          <a:bodyPr/>
          <a:lstStyle/>
          <a:p>
            <a:endParaRPr lang="en-GB" altLang="en-US"/>
          </a:p>
        </p:txBody>
      </p:sp>
      <p:pic>
        <p:nvPicPr>
          <p:cNvPr id="15364" name="Picture 2">
            <a:extLst>
              <a:ext uri="{FF2B5EF4-FFF2-40B4-BE49-F238E27FC236}">
                <a16:creationId xmlns:a16="http://schemas.microsoft.com/office/drawing/2014/main" id="{C1111241-9793-4CB6-ADBA-84535C88E0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3" t="31645" r="23937" b="2081"/>
          <a:stretch/>
        </p:blipFill>
        <p:spPr bwMode="auto">
          <a:xfrm>
            <a:off x="434109" y="1182255"/>
            <a:ext cx="9633528" cy="559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049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a:extLst>
              <a:ext uri="{FF2B5EF4-FFF2-40B4-BE49-F238E27FC236}">
                <a16:creationId xmlns:a16="http://schemas.microsoft.com/office/drawing/2014/main" id="{AD5611DE-7B34-4B4D-AC8A-ADD8DA7FFEB8}"/>
              </a:ext>
            </a:extLst>
          </p:cNvPr>
          <p:cNvSpPr>
            <a:spLocks noGrp="1"/>
          </p:cNvSpPr>
          <p:nvPr>
            <p:ph type="title"/>
          </p:nvPr>
        </p:nvSpPr>
        <p:spPr/>
        <p:txBody>
          <a:bodyPr/>
          <a:lstStyle/>
          <a:p>
            <a:r>
              <a:rPr lang="pt-PT" altLang="en-US" dirty="0"/>
              <a:t>Planted coconut fiber rolls</a:t>
            </a:r>
            <a:endParaRPr lang="en-GB" altLang="en-US" dirty="0"/>
          </a:p>
        </p:txBody>
      </p:sp>
      <p:sp>
        <p:nvSpPr>
          <p:cNvPr id="16387" name="Marcador de Posição de Conteúdo 2">
            <a:extLst>
              <a:ext uri="{FF2B5EF4-FFF2-40B4-BE49-F238E27FC236}">
                <a16:creationId xmlns:a16="http://schemas.microsoft.com/office/drawing/2014/main" id="{456099AE-58EC-4635-A2E1-13F8AB49BA91}"/>
              </a:ext>
            </a:extLst>
          </p:cNvPr>
          <p:cNvSpPr>
            <a:spLocks noGrp="1"/>
          </p:cNvSpPr>
          <p:nvPr>
            <p:ph idx="1"/>
          </p:nvPr>
        </p:nvSpPr>
        <p:spPr/>
        <p:txBody>
          <a:bodyPr/>
          <a:lstStyle/>
          <a:p>
            <a:endParaRPr lang="en-GB" altLang="en-US"/>
          </a:p>
        </p:txBody>
      </p:sp>
      <p:pic>
        <p:nvPicPr>
          <p:cNvPr id="16388" name="Picture 2">
            <a:extLst>
              <a:ext uri="{FF2B5EF4-FFF2-40B4-BE49-F238E27FC236}">
                <a16:creationId xmlns:a16="http://schemas.microsoft.com/office/drawing/2014/main" id="{3C25EE50-D3FA-45FA-B128-4AA75A547C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87" t="35586" r="29093" b="2080"/>
          <a:stretch/>
        </p:blipFill>
        <p:spPr bwMode="auto">
          <a:xfrm>
            <a:off x="677334" y="1270000"/>
            <a:ext cx="8238836" cy="526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17013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4415525F-B440-415A-91DF-2D57E53E49B1}"/>
              </a:ext>
            </a:extLst>
          </p:cNvPr>
          <p:cNvSpPr/>
          <p:nvPr/>
        </p:nvSpPr>
        <p:spPr>
          <a:xfrm>
            <a:off x="354432" y="567280"/>
            <a:ext cx="4518483" cy="2628899"/>
          </a:xfrm>
          <a:prstGeom prst="rect">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MONITORING - SOIL BIOENGINEERING</a:t>
            </a:r>
          </a:p>
          <a:p>
            <a:pPr marL="285750" indent="-285750">
              <a:buFont typeface="Arial" panose="020B0604020202020204" pitchFamily="34" charset="0"/>
              <a:buChar char="•"/>
            </a:pPr>
            <a:r>
              <a:rPr lang="en-US" dirty="0">
                <a:solidFill>
                  <a:srgbClr val="E3D3BF"/>
                </a:solidFill>
                <a:latin typeface="Arimo" panose="020B0604020202020204" charset="0"/>
                <a:ea typeface="Arimo" panose="020B0604020202020204" charset="0"/>
                <a:cs typeface="Arimo" panose="020B0604020202020204" charset="0"/>
              </a:rPr>
              <a:t>Poles and live cuttings of </a:t>
            </a:r>
            <a:r>
              <a:rPr lang="en-US" i="1" dirty="0">
                <a:solidFill>
                  <a:srgbClr val="E3D3BF"/>
                </a:solidFill>
                <a:latin typeface="Arimo" panose="020B0604020202020204" charset="0"/>
                <a:ea typeface="Arimo" panose="020B0604020202020204" charset="0"/>
                <a:cs typeface="Arimo" panose="020B0604020202020204" charset="0"/>
              </a:rPr>
              <a:t>Salix </a:t>
            </a:r>
            <a:r>
              <a:rPr lang="en-US" i="1" dirty="0" err="1">
                <a:solidFill>
                  <a:srgbClr val="E3D3BF"/>
                </a:solidFill>
                <a:latin typeface="Arimo" panose="020B0604020202020204" charset="0"/>
                <a:ea typeface="Arimo" panose="020B0604020202020204" charset="0"/>
                <a:cs typeface="Arimo" panose="020B0604020202020204" charset="0"/>
              </a:rPr>
              <a:t>atrocinerea</a:t>
            </a:r>
            <a:r>
              <a:rPr lang="en-US" dirty="0">
                <a:solidFill>
                  <a:srgbClr val="E3D3BF"/>
                </a:solidFill>
                <a:latin typeface="Arimo" panose="020B0604020202020204" charset="0"/>
                <a:ea typeface="Arimo" panose="020B0604020202020204" charset="0"/>
                <a:cs typeface="Arimo" panose="020B0604020202020204" charset="0"/>
              </a:rPr>
              <a:t> collected on the undisturbed sections of the Paul da </a:t>
            </a:r>
            <a:r>
              <a:rPr lang="en-US" dirty="0" err="1">
                <a:solidFill>
                  <a:srgbClr val="E3D3BF"/>
                </a:solidFill>
                <a:latin typeface="Arimo" panose="020B0604020202020204" charset="0"/>
                <a:ea typeface="Arimo" panose="020B0604020202020204" charset="0"/>
                <a:cs typeface="Arimo" panose="020B0604020202020204" charset="0"/>
              </a:rPr>
              <a:t>Goucha</a:t>
            </a:r>
            <a:r>
              <a:rPr lang="en-US" dirty="0">
                <a:solidFill>
                  <a:srgbClr val="E3D3BF"/>
                </a:solidFill>
                <a:latin typeface="Arimo" panose="020B0604020202020204" charset="0"/>
                <a:ea typeface="Arimo" panose="020B0604020202020204" charset="0"/>
                <a:cs typeface="Arimo" panose="020B0604020202020204" charset="0"/>
              </a:rPr>
              <a:t>  </a:t>
            </a:r>
          </a:p>
          <a:p>
            <a:pPr marL="285750" indent="-285750">
              <a:buFont typeface="Arial" panose="020B0604020202020204" pitchFamily="34" charset="0"/>
              <a:buChar char="•"/>
            </a:pPr>
            <a:r>
              <a:rPr lang="en-US" dirty="0">
                <a:solidFill>
                  <a:srgbClr val="E3D3BF"/>
                </a:solidFill>
                <a:latin typeface="Arimo" panose="020B0604020202020204" charset="0"/>
                <a:ea typeface="Arimo" panose="020B0604020202020204" charset="0"/>
                <a:cs typeface="Arimo" panose="020B0604020202020204" charset="0"/>
              </a:rPr>
              <a:t>Variable success, related mainly to the proximity to water and the use of live cuttings instead of rooted plants in the driest locations.</a:t>
            </a:r>
          </a:p>
        </p:txBody>
      </p:sp>
      <p:sp>
        <p:nvSpPr>
          <p:cNvPr id="23" name="CaixaDeTexto 22">
            <a:extLst>
              <a:ext uri="{FF2B5EF4-FFF2-40B4-BE49-F238E27FC236}">
                <a16:creationId xmlns:a16="http://schemas.microsoft.com/office/drawing/2014/main" id="{C7191D99-27DE-4FB7-A2ED-875492C15145}"/>
              </a:ext>
            </a:extLst>
          </p:cNvPr>
          <p:cNvSpPr txBox="1"/>
          <p:nvPr/>
        </p:nvSpPr>
        <p:spPr>
          <a:xfrm>
            <a:off x="2761257" y="5238228"/>
            <a:ext cx="2268000" cy="1384995"/>
          </a:xfrm>
          <a:prstGeom prst="rect">
            <a:avLst/>
          </a:prstGeom>
          <a:solidFill>
            <a:srgbClr val="589BCA"/>
          </a:solidFill>
        </p:spPr>
        <p:txBody>
          <a:bodyPr wrap="square" rtlCol="0">
            <a:spAutoFit/>
          </a:bodyPr>
          <a:lstStyle/>
          <a:p>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A, B e C: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Cribwall</a:t>
            </a:r>
            <a:endParaRPr lang="pt-PT" sz="1400" dirty="0">
              <a:solidFill>
                <a:srgbClr val="E3D3BF"/>
              </a:solidFill>
              <a:latin typeface="Arimo" panose="020B0604020202020204" pitchFamily="34" charset="0"/>
              <a:ea typeface="Arimo" panose="020B0604020202020204" pitchFamily="34" charset="0"/>
              <a:cs typeface="Arimo" panose="020B0604020202020204" pitchFamily="34" charset="0"/>
            </a:endParaRPr>
          </a:p>
          <a:p>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D: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Brush</a:t>
            </a:r>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mattress</a:t>
            </a:r>
            <a:endParaRPr lang="pt-PT" sz="1400" dirty="0">
              <a:solidFill>
                <a:srgbClr val="E3D3BF"/>
              </a:solidFill>
              <a:latin typeface="Arimo" panose="020B0604020202020204" pitchFamily="34" charset="0"/>
              <a:ea typeface="Arimo" panose="020B0604020202020204" pitchFamily="34" charset="0"/>
              <a:cs typeface="Arimo" panose="020B0604020202020204" pitchFamily="34" charset="0"/>
            </a:endParaRPr>
          </a:p>
          <a:p>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E: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planted</a:t>
            </a:r>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coconut</a:t>
            </a:r>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fiber</a:t>
            </a:r>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rolls</a:t>
            </a:r>
            <a:endParaRPr lang="pt-PT" sz="1400" dirty="0">
              <a:solidFill>
                <a:srgbClr val="E3D3BF"/>
              </a:solidFill>
              <a:latin typeface="Arimo" panose="020B0604020202020204" pitchFamily="34" charset="0"/>
              <a:ea typeface="Arimo" panose="020B0604020202020204" pitchFamily="34" charset="0"/>
              <a:cs typeface="Arimo" panose="020B0604020202020204" pitchFamily="34" charset="0"/>
            </a:endParaRPr>
          </a:p>
          <a:p>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F: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Wattle</a:t>
            </a:r>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pt-PT" sz="1400" dirty="0" err="1">
                <a:solidFill>
                  <a:srgbClr val="E3D3BF"/>
                </a:solidFill>
                <a:latin typeface="Arimo" panose="020B0604020202020204" pitchFamily="34" charset="0"/>
                <a:ea typeface="Arimo" panose="020B0604020202020204" pitchFamily="34" charset="0"/>
                <a:cs typeface="Arimo" panose="020B0604020202020204" pitchFamily="34" charset="0"/>
              </a:rPr>
              <a:t>fences</a:t>
            </a:r>
            <a:endParaRPr lang="pt-PT" sz="1400" dirty="0">
              <a:solidFill>
                <a:srgbClr val="E3D3BF"/>
              </a:solidFill>
              <a:latin typeface="Arimo" panose="020B0604020202020204" pitchFamily="34" charset="0"/>
              <a:ea typeface="Arimo" panose="020B0604020202020204" pitchFamily="34" charset="0"/>
              <a:cs typeface="Arimo" panose="020B0604020202020204" pitchFamily="34" charset="0"/>
            </a:endParaRPr>
          </a:p>
          <a:p>
            <a:r>
              <a:rPr lang="pt-PT" sz="1400" dirty="0">
                <a:solidFill>
                  <a:srgbClr val="E3D3BF"/>
                </a:solidFill>
                <a:latin typeface="Arimo" panose="020B0604020202020204" pitchFamily="34" charset="0"/>
                <a:ea typeface="Arimo" panose="020B0604020202020204" pitchFamily="34" charset="0"/>
                <a:cs typeface="Arimo" panose="020B0604020202020204" pitchFamily="34" charset="0"/>
              </a:rPr>
              <a:t>G: Live fascines</a:t>
            </a:r>
            <a:endParaRPr lang="pt-PT" sz="1400" dirty="0">
              <a:solidFill>
                <a:srgbClr val="E3D3BF"/>
              </a:solidFill>
              <a:latin typeface="Arimo" panose="020B0604020202020204" charset="0"/>
              <a:ea typeface="Arimo" panose="020B0604020202020204" charset="0"/>
              <a:cs typeface="Arimo" panose="020B0604020202020204" charset="0"/>
            </a:endParaRPr>
          </a:p>
        </p:txBody>
      </p:sp>
      <p:grpSp>
        <p:nvGrpSpPr>
          <p:cNvPr id="5" name="Grupo 4">
            <a:extLst>
              <a:ext uri="{FF2B5EF4-FFF2-40B4-BE49-F238E27FC236}">
                <a16:creationId xmlns:a16="http://schemas.microsoft.com/office/drawing/2014/main" id="{A755D4C1-450B-491A-99DD-D770EE4DDF99}"/>
              </a:ext>
            </a:extLst>
          </p:cNvPr>
          <p:cNvGrpSpPr>
            <a:grpSpLocks noChangeAspect="1"/>
          </p:cNvGrpSpPr>
          <p:nvPr/>
        </p:nvGrpSpPr>
        <p:grpSpPr>
          <a:xfrm>
            <a:off x="5077102" y="2312310"/>
            <a:ext cx="6876000" cy="4310913"/>
            <a:chOff x="9037216" y="26984046"/>
            <a:chExt cx="7323483" cy="4591452"/>
          </a:xfrm>
        </p:grpSpPr>
        <p:grpSp>
          <p:nvGrpSpPr>
            <p:cNvPr id="6" name="Grupo 48">
              <a:extLst>
                <a:ext uri="{FF2B5EF4-FFF2-40B4-BE49-F238E27FC236}">
                  <a16:creationId xmlns:a16="http://schemas.microsoft.com/office/drawing/2014/main" id="{924E940A-16E1-4E6B-8C0E-E3CB96A1F264}"/>
                </a:ext>
              </a:extLst>
            </p:cNvPr>
            <p:cNvGrpSpPr/>
            <p:nvPr/>
          </p:nvGrpSpPr>
          <p:grpSpPr>
            <a:xfrm>
              <a:off x="9037216" y="26984046"/>
              <a:ext cx="7323483" cy="1884046"/>
              <a:chOff x="9037216" y="26984046"/>
              <a:chExt cx="7323483" cy="1884046"/>
            </a:xfrm>
          </p:grpSpPr>
          <p:pic>
            <p:nvPicPr>
              <p:cNvPr id="16" name="Picture 8" descr="Cribwall_2">
                <a:extLst>
                  <a:ext uri="{FF2B5EF4-FFF2-40B4-BE49-F238E27FC236}">
                    <a16:creationId xmlns:a16="http://schemas.microsoft.com/office/drawing/2014/main" id="{A1B894D4-CB4A-466E-9860-EA90DDC15E3C}"/>
                  </a:ext>
                </a:extLst>
              </p:cNvPr>
              <p:cNvPicPr>
                <a:picLocks noChangeArrowheads="1"/>
              </p:cNvPicPr>
              <p:nvPr/>
            </p:nvPicPr>
            <p:blipFill>
              <a:blip r:embed="rId2" cstate="print"/>
              <a:srcRect/>
              <a:stretch>
                <a:fillRect/>
              </a:stretch>
            </p:blipFill>
            <p:spPr bwMode="auto">
              <a:xfrm>
                <a:off x="13855624" y="26984046"/>
                <a:ext cx="2505075" cy="1882776"/>
              </a:xfrm>
              <a:prstGeom prst="rect">
                <a:avLst/>
              </a:prstGeom>
              <a:noFill/>
            </p:spPr>
          </p:pic>
          <p:pic>
            <p:nvPicPr>
              <p:cNvPr id="17" name="Picture 9" descr="Cribwall_1">
                <a:extLst>
                  <a:ext uri="{FF2B5EF4-FFF2-40B4-BE49-F238E27FC236}">
                    <a16:creationId xmlns:a16="http://schemas.microsoft.com/office/drawing/2014/main" id="{714DB084-097F-4AA1-8FCC-29D74928A664}"/>
                  </a:ext>
                </a:extLst>
              </p:cNvPr>
              <p:cNvPicPr>
                <a:picLocks noChangeArrowheads="1"/>
              </p:cNvPicPr>
              <p:nvPr/>
            </p:nvPicPr>
            <p:blipFill>
              <a:blip r:embed="rId3" cstate="print"/>
              <a:srcRect/>
              <a:stretch>
                <a:fillRect/>
              </a:stretch>
            </p:blipFill>
            <p:spPr bwMode="auto">
              <a:xfrm>
                <a:off x="11437516" y="26985316"/>
                <a:ext cx="2505075" cy="1882776"/>
              </a:xfrm>
              <a:prstGeom prst="rect">
                <a:avLst/>
              </a:prstGeom>
              <a:noFill/>
            </p:spPr>
          </p:pic>
          <p:pic>
            <p:nvPicPr>
              <p:cNvPr id="18" name="Picture 10" descr="DSCF2325">
                <a:extLst>
                  <a:ext uri="{FF2B5EF4-FFF2-40B4-BE49-F238E27FC236}">
                    <a16:creationId xmlns:a16="http://schemas.microsoft.com/office/drawing/2014/main" id="{86E4E7A3-130D-4908-9F63-F46A5489A265}"/>
                  </a:ext>
                </a:extLst>
              </p:cNvPr>
              <p:cNvPicPr>
                <a:picLocks noChangeAspect="1" noChangeArrowheads="1"/>
              </p:cNvPicPr>
              <p:nvPr/>
            </p:nvPicPr>
            <p:blipFill>
              <a:blip r:embed="rId4" cstate="print"/>
              <a:srcRect/>
              <a:stretch>
                <a:fillRect/>
              </a:stretch>
            </p:blipFill>
            <p:spPr bwMode="auto">
              <a:xfrm>
                <a:off x="9037216" y="26985316"/>
                <a:ext cx="2505075" cy="1881506"/>
              </a:xfrm>
              <a:prstGeom prst="rect">
                <a:avLst/>
              </a:prstGeom>
              <a:noFill/>
            </p:spPr>
          </p:pic>
          <p:sp>
            <p:nvSpPr>
              <p:cNvPr id="19" name="CaixaDeTexto 18">
                <a:extLst>
                  <a:ext uri="{FF2B5EF4-FFF2-40B4-BE49-F238E27FC236}">
                    <a16:creationId xmlns:a16="http://schemas.microsoft.com/office/drawing/2014/main" id="{1AE40372-552F-4E46-A4EF-EC572C1DA2AC}"/>
                  </a:ext>
                </a:extLst>
              </p:cNvPr>
              <p:cNvSpPr txBox="1"/>
              <p:nvPr/>
            </p:nvSpPr>
            <p:spPr>
              <a:xfrm>
                <a:off x="9037216" y="26985316"/>
                <a:ext cx="360040" cy="491709"/>
              </a:xfrm>
              <a:prstGeom prst="rect">
                <a:avLst/>
              </a:prstGeom>
              <a:solidFill>
                <a:srgbClr val="589BCA"/>
              </a:solidFill>
            </p:spPr>
            <p:txBody>
              <a:bodyPr wrap="square" rtlCol="0">
                <a:spAutoFit/>
              </a:bodyPr>
              <a:lstStyle/>
              <a:p>
                <a:pPr defTabSz="3054044"/>
                <a:r>
                  <a:rPr lang="pt-PT" sz="2400" b="1" dirty="0">
                    <a:solidFill>
                      <a:srgbClr val="E3D3BF"/>
                    </a:solidFill>
                    <a:latin typeface="Arimo" panose="020B0604020202020204" charset="0"/>
                    <a:ea typeface="Arimo" panose="020B0604020202020204" charset="0"/>
                    <a:cs typeface="Arimo" panose="020B0604020202020204" charset="0"/>
                  </a:rPr>
                  <a:t>A</a:t>
                </a:r>
              </a:p>
            </p:txBody>
          </p:sp>
          <p:sp>
            <p:nvSpPr>
              <p:cNvPr id="20" name="CaixaDeTexto 19">
                <a:extLst>
                  <a:ext uri="{FF2B5EF4-FFF2-40B4-BE49-F238E27FC236}">
                    <a16:creationId xmlns:a16="http://schemas.microsoft.com/office/drawing/2014/main" id="{5B827962-3CEE-4C01-BDA7-065C5C15428B}"/>
                  </a:ext>
                </a:extLst>
              </p:cNvPr>
              <p:cNvSpPr txBox="1"/>
              <p:nvPr/>
            </p:nvSpPr>
            <p:spPr>
              <a:xfrm>
                <a:off x="11545650" y="26985316"/>
                <a:ext cx="360040" cy="491709"/>
              </a:xfrm>
              <a:prstGeom prst="rect">
                <a:avLst/>
              </a:prstGeom>
              <a:solidFill>
                <a:srgbClr val="589BCA"/>
              </a:solidFill>
            </p:spPr>
            <p:txBody>
              <a:bodyPr wrap="square" rtlCol="0">
                <a:spAutoFit/>
              </a:bodyPr>
              <a:lstStyle/>
              <a:p>
                <a:pPr defTabSz="3054044"/>
                <a:r>
                  <a:rPr lang="pt-PT" sz="2400" b="1" dirty="0">
                    <a:solidFill>
                      <a:srgbClr val="E3D3BF"/>
                    </a:solidFill>
                    <a:latin typeface="Arimo" panose="020B0604020202020204" charset="0"/>
                    <a:ea typeface="Arimo" panose="020B0604020202020204" charset="0"/>
                    <a:cs typeface="Arimo" panose="020B0604020202020204" charset="0"/>
                  </a:rPr>
                  <a:t>B</a:t>
                </a:r>
              </a:p>
            </p:txBody>
          </p:sp>
          <p:sp>
            <p:nvSpPr>
              <p:cNvPr id="21" name="CaixaDeTexto 20">
                <a:extLst>
                  <a:ext uri="{FF2B5EF4-FFF2-40B4-BE49-F238E27FC236}">
                    <a16:creationId xmlns:a16="http://schemas.microsoft.com/office/drawing/2014/main" id="{C1AB15E3-38A9-4170-BA47-3CF1160C12D9}"/>
                  </a:ext>
                </a:extLst>
              </p:cNvPr>
              <p:cNvSpPr txBox="1"/>
              <p:nvPr/>
            </p:nvSpPr>
            <p:spPr>
              <a:xfrm>
                <a:off x="13933760" y="26985316"/>
                <a:ext cx="360040" cy="491709"/>
              </a:xfrm>
              <a:prstGeom prst="rect">
                <a:avLst/>
              </a:prstGeom>
              <a:solidFill>
                <a:srgbClr val="589BCA"/>
              </a:solidFill>
            </p:spPr>
            <p:txBody>
              <a:bodyPr wrap="square" rtlCol="0">
                <a:spAutoFit/>
              </a:bodyPr>
              <a:lstStyle/>
              <a:p>
                <a:pPr defTabSz="3054044"/>
                <a:r>
                  <a:rPr lang="pt-PT" sz="2400" b="1" dirty="0">
                    <a:solidFill>
                      <a:srgbClr val="E3D3BF"/>
                    </a:solidFill>
                    <a:latin typeface="Arimo" panose="020B0604020202020204" charset="0"/>
                    <a:ea typeface="Arimo" panose="020B0604020202020204" charset="0"/>
                    <a:cs typeface="Arimo" panose="020B0604020202020204" charset="0"/>
                  </a:rPr>
                  <a:t>C</a:t>
                </a:r>
              </a:p>
            </p:txBody>
          </p:sp>
        </p:grpSp>
        <p:grpSp>
          <p:nvGrpSpPr>
            <p:cNvPr id="7" name="Grupo 49">
              <a:extLst>
                <a:ext uri="{FF2B5EF4-FFF2-40B4-BE49-F238E27FC236}">
                  <a16:creationId xmlns:a16="http://schemas.microsoft.com/office/drawing/2014/main" id="{6714F7D4-F348-448E-97B4-F3E50085E003}"/>
                </a:ext>
              </a:extLst>
            </p:cNvPr>
            <p:cNvGrpSpPr/>
            <p:nvPr/>
          </p:nvGrpSpPr>
          <p:grpSpPr>
            <a:xfrm>
              <a:off x="9037216" y="28938692"/>
              <a:ext cx="7323483" cy="2636806"/>
              <a:chOff x="9037216" y="28938692"/>
              <a:chExt cx="7323483" cy="2636806"/>
            </a:xfrm>
          </p:grpSpPr>
          <p:pic>
            <p:nvPicPr>
              <p:cNvPr id="8" name="Picture 11" descr="Entrancado_2">
                <a:extLst>
                  <a:ext uri="{FF2B5EF4-FFF2-40B4-BE49-F238E27FC236}">
                    <a16:creationId xmlns:a16="http://schemas.microsoft.com/office/drawing/2014/main" id="{9BFDCB2F-C6FB-43FE-ACE7-A42C5983A5FD}"/>
                  </a:ext>
                </a:extLst>
              </p:cNvPr>
              <p:cNvPicPr>
                <a:picLocks noChangeAspect="1" noChangeArrowheads="1"/>
              </p:cNvPicPr>
              <p:nvPr/>
            </p:nvPicPr>
            <p:blipFill>
              <a:blip r:embed="rId5" cstate="print"/>
              <a:srcRect/>
              <a:stretch>
                <a:fillRect/>
              </a:stretch>
            </p:blipFill>
            <p:spPr bwMode="auto">
              <a:xfrm>
                <a:off x="12466389" y="28946598"/>
                <a:ext cx="1971675" cy="2628900"/>
              </a:xfrm>
              <a:prstGeom prst="rect">
                <a:avLst/>
              </a:prstGeom>
              <a:noFill/>
              <a:ln w="9525">
                <a:noFill/>
                <a:miter lim="800000"/>
                <a:headEnd/>
                <a:tailEnd/>
              </a:ln>
            </p:spPr>
          </p:pic>
          <p:pic>
            <p:nvPicPr>
              <p:cNvPr id="9" name="Picture 12" descr="DSCF2142">
                <a:extLst>
                  <a:ext uri="{FF2B5EF4-FFF2-40B4-BE49-F238E27FC236}">
                    <a16:creationId xmlns:a16="http://schemas.microsoft.com/office/drawing/2014/main" id="{8ABFDB32-3815-401C-B5D6-B322E02FBAC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765656" y="28946598"/>
                <a:ext cx="1752600" cy="2628900"/>
              </a:xfrm>
              <a:prstGeom prst="rect">
                <a:avLst/>
              </a:prstGeom>
              <a:noFill/>
              <a:ln w="9525">
                <a:noFill/>
                <a:miter lim="800000"/>
                <a:headEnd/>
                <a:tailEnd/>
              </a:ln>
            </p:spPr>
          </p:pic>
          <p:pic>
            <p:nvPicPr>
              <p:cNvPr id="10" name="Picture 13" descr="DSCF2078">
                <a:extLst>
                  <a:ext uri="{FF2B5EF4-FFF2-40B4-BE49-F238E27FC236}">
                    <a16:creationId xmlns:a16="http://schemas.microsoft.com/office/drawing/2014/main" id="{D4037173-441F-4BDD-A9C3-96844B96E837}"/>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051850" y="28946598"/>
                <a:ext cx="1716088" cy="2628900"/>
              </a:xfrm>
              <a:prstGeom prst="rect">
                <a:avLst/>
              </a:prstGeom>
              <a:noFill/>
              <a:ln w="9525">
                <a:noFill/>
                <a:miter lim="800000"/>
                <a:headEnd/>
                <a:tailEnd/>
              </a:ln>
            </p:spPr>
          </p:pic>
          <p:pic>
            <p:nvPicPr>
              <p:cNvPr id="11" name="Picture 14" descr="Entrancado_1">
                <a:extLst>
                  <a:ext uri="{FF2B5EF4-FFF2-40B4-BE49-F238E27FC236}">
                    <a16:creationId xmlns:a16="http://schemas.microsoft.com/office/drawing/2014/main" id="{6699A0CE-B6B5-4658-8686-055771F7F9C8}"/>
                  </a:ext>
                </a:extLst>
              </p:cNvPr>
              <p:cNvPicPr>
                <a:picLocks noChangeAspect="1" noChangeArrowheads="1"/>
              </p:cNvPicPr>
              <p:nvPr/>
            </p:nvPicPr>
            <p:blipFill>
              <a:blip r:embed="rId8" cstate="print"/>
              <a:srcRect/>
              <a:stretch>
                <a:fillRect/>
              </a:stretch>
            </p:blipFill>
            <p:spPr bwMode="auto">
              <a:xfrm>
                <a:off x="14389024" y="28946598"/>
                <a:ext cx="1971675" cy="2628900"/>
              </a:xfrm>
              <a:prstGeom prst="rect">
                <a:avLst/>
              </a:prstGeom>
              <a:noFill/>
              <a:ln w="9525">
                <a:noFill/>
                <a:miter lim="800000"/>
                <a:headEnd/>
                <a:tailEnd/>
              </a:ln>
            </p:spPr>
          </p:pic>
          <p:sp>
            <p:nvSpPr>
              <p:cNvPr id="12" name="CaixaDeTexto 11">
                <a:extLst>
                  <a:ext uri="{FF2B5EF4-FFF2-40B4-BE49-F238E27FC236}">
                    <a16:creationId xmlns:a16="http://schemas.microsoft.com/office/drawing/2014/main" id="{BB80DBDA-C635-4E19-8312-FB64B9304653}"/>
                  </a:ext>
                </a:extLst>
              </p:cNvPr>
              <p:cNvSpPr txBox="1"/>
              <p:nvPr/>
            </p:nvSpPr>
            <p:spPr>
              <a:xfrm>
                <a:off x="14391447" y="28938692"/>
                <a:ext cx="360040" cy="491709"/>
              </a:xfrm>
              <a:prstGeom prst="rect">
                <a:avLst/>
              </a:prstGeom>
              <a:solidFill>
                <a:srgbClr val="589BCA"/>
              </a:solidFill>
            </p:spPr>
            <p:txBody>
              <a:bodyPr wrap="square" rtlCol="0">
                <a:spAutoFit/>
              </a:bodyPr>
              <a:lstStyle/>
              <a:p>
                <a:pPr defTabSz="3054044"/>
                <a:r>
                  <a:rPr lang="pt-PT" sz="2400" b="1" dirty="0">
                    <a:solidFill>
                      <a:srgbClr val="E3D3BF"/>
                    </a:solidFill>
                    <a:latin typeface="Arimo" panose="020B0604020202020204" charset="0"/>
                    <a:ea typeface="Arimo" panose="020B0604020202020204" charset="0"/>
                    <a:cs typeface="Arimo" panose="020B0604020202020204" charset="0"/>
                  </a:rPr>
                  <a:t>G</a:t>
                </a:r>
              </a:p>
            </p:txBody>
          </p:sp>
          <p:sp>
            <p:nvSpPr>
              <p:cNvPr id="13" name="CaixaDeTexto 12">
                <a:extLst>
                  <a:ext uri="{FF2B5EF4-FFF2-40B4-BE49-F238E27FC236}">
                    <a16:creationId xmlns:a16="http://schemas.microsoft.com/office/drawing/2014/main" id="{40E3525C-E12F-4AF4-AA2A-9B4C094DF3F4}"/>
                  </a:ext>
                </a:extLst>
              </p:cNvPr>
              <p:cNvSpPr txBox="1"/>
              <p:nvPr/>
            </p:nvSpPr>
            <p:spPr>
              <a:xfrm>
                <a:off x="12518256" y="28946598"/>
                <a:ext cx="360040" cy="491709"/>
              </a:xfrm>
              <a:prstGeom prst="rect">
                <a:avLst/>
              </a:prstGeom>
              <a:solidFill>
                <a:srgbClr val="589BCA"/>
              </a:solidFill>
            </p:spPr>
            <p:txBody>
              <a:bodyPr wrap="square" rtlCol="0">
                <a:spAutoFit/>
              </a:bodyPr>
              <a:lstStyle/>
              <a:p>
                <a:pPr defTabSz="3054044"/>
                <a:r>
                  <a:rPr lang="pt-PT" sz="2400" b="1" dirty="0">
                    <a:solidFill>
                      <a:srgbClr val="E3D3BF"/>
                    </a:solidFill>
                    <a:latin typeface="Arimo" panose="020B0604020202020204" charset="0"/>
                    <a:ea typeface="Arimo" panose="020B0604020202020204" charset="0"/>
                    <a:cs typeface="Arimo" panose="020B0604020202020204" charset="0"/>
                  </a:rPr>
                  <a:t>F</a:t>
                </a:r>
              </a:p>
            </p:txBody>
          </p:sp>
          <p:sp>
            <p:nvSpPr>
              <p:cNvPr id="14" name="CaixaDeTexto 13">
                <a:extLst>
                  <a:ext uri="{FF2B5EF4-FFF2-40B4-BE49-F238E27FC236}">
                    <a16:creationId xmlns:a16="http://schemas.microsoft.com/office/drawing/2014/main" id="{6C7A7D80-D32D-4767-8D28-9FEC31331A61}"/>
                  </a:ext>
                </a:extLst>
              </p:cNvPr>
              <p:cNvSpPr txBox="1"/>
              <p:nvPr/>
            </p:nvSpPr>
            <p:spPr>
              <a:xfrm>
                <a:off x="10755672" y="28938693"/>
                <a:ext cx="360040" cy="491709"/>
              </a:xfrm>
              <a:prstGeom prst="rect">
                <a:avLst/>
              </a:prstGeom>
              <a:solidFill>
                <a:srgbClr val="589BCA"/>
              </a:solidFill>
            </p:spPr>
            <p:txBody>
              <a:bodyPr wrap="square" rtlCol="0">
                <a:spAutoFit/>
              </a:bodyPr>
              <a:lstStyle/>
              <a:p>
                <a:pPr defTabSz="3054044"/>
                <a:r>
                  <a:rPr lang="pt-PT" sz="2400" b="1" dirty="0">
                    <a:solidFill>
                      <a:srgbClr val="E3D3BF"/>
                    </a:solidFill>
                    <a:latin typeface="Arimo" panose="020B0604020202020204" charset="0"/>
                    <a:ea typeface="Arimo" panose="020B0604020202020204" charset="0"/>
                    <a:cs typeface="Arimo" panose="020B0604020202020204" charset="0"/>
                  </a:rPr>
                  <a:t>E</a:t>
                </a:r>
              </a:p>
            </p:txBody>
          </p:sp>
          <p:sp>
            <p:nvSpPr>
              <p:cNvPr id="15" name="CaixaDeTexto 14">
                <a:extLst>
                  <a:ext uri="{FF2B5EF4-FFF2-40B4-BE49-F238E27FC236}">
                    <a16:creationId xmlns:a16="http://schemas.microsoft.com/office/drawing/2014/main" id="{E37DF2D0-ADDB-4F5A-9D5E-DFBCB66A55F9}"/>
                  </a:ext>
                </a:extLst>
              </p:cNvPr>
              <p:cNvSpPr txBox="1"/>
              <p:nvPr/>
            </p:nvSpPr>
            <p:spPr>
              <a:xfrm>
                <a:off x="9037216" y="28946598"/>
                <a:ext cx="360040" cy="491709"/>
              </a:xfrm>
              <a:prstGeom prst="rect">
                <a:avLst/>
              </a:prstGeom>
              <a:solidFill>
                <a:srgbClr val="589BCA"/>
              </a:solidFill>
            </p:spPr>
            <p:txBody>
              <a:bodyPr wrap="square" rtlCol="0">
                <a:spAutoFit/>
              </a:bodyPr>
              <a:lstStyle/>
              <a:p>
                <a:pPr defTabSz="3054044"/>
                <a:r>
                  <a:rPr lang="pt-PT" sz="2400" b="1" dirty="0">
                    <a:solidFill>
                      <a:srgbClr val="E3D3BF"/>
                    </a:solidFill>
                    <a:latin typeface="Arimo" panose="020B0604020202020204" charset="0"/>
                    <a:ea typeface="Arimo" panose="020B0604020202020204" charset="0"/>
                    <a:cs typeface="Arimo" panose="020B0604020202020204" charset="0"/>
                  </a:rPr>
                  <a:t>D</a:t>
                </a:r>
              </a:p>
            </p:txBody>
          </p:sp>
        </p:grpSp>
      </p:grpSp>
      <p:pic>
        <p:nvPicPr>
          <p:cNvPr id="25" name="Gráfico 24" descr="Sinal de Polegar para Cima">
            <a:extLst>
              <a:ext uri="{FF2B5EF4-FFF2-40B4-BE49-F238E27FC236}">
                <a16:creationId xmlns:a16="http://schemas.microsoft.com/office/drawing/2014/main" id="{0BC4B4DD-822D-4CB6-B434-3E2BDFC7895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672298" y="4154950"/>
            <a:ext cx="648000" cy="648000"/>
          </a:xfrm>
          <a:prstGeom prst="rect">
            <a:avLst/>
          </a:prstGeom>
          <a:solidFill>
            <a:srgbClr val="E3D3BF">
              <a:alpha val="50000"/>
            </a:srgbClr>
          </a:solidFill>
        </p:spPr>
      </p:pic>
      <p:pic>
        <p:nvPicPr>
          <p:cNvPr id="26" name="Gráfico 25" descr="Sinal de Polegar para Cima">
            <a:extLst>
              <a:ext uri="{FF2B5EF4-FFF2-40B4-BE49-F238E27FC236}">
                <a16:creationId xmlns:a16="http://schemas.microsoft.com/office/drawing/2014/main" id="{66A0C3A5-62AE-4E88-8B8D-31FC73E6959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7826275" y="2392255"/>
            <a:ext cx="648000" cy="648000"/>
          </a:xfrm>
          <a:prstGeom prst="rect">
            <a:avLst/>
          </a:prstGeom>
          <a:solidFill>
            <a:srgbClr val="E3D3BF">
              <a:alpha val="50000"/>
            </a:srgbClr>
          </a:solidFill>
        </p:spPr>
      </p:pic>
      <p:pic>
        <p:nvPicPr>
          <p:cNvPr id="27" name="Gráfico 26" descr="Sinal de Polegar para Cima">
            <a:extLst>
              <a:ext uri="{FF2B5EF4-FFF2-40B4-BE49-F238E27FC236}">
                <a16:creationId xmlns:a16="http://schemas.microsoft.com/office/drawing/2014/main" id="{3239EF01-7683-41F0-849A-D8F22006610C}"/>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0800000">
            <a:off x="5595429" y="4177278"/>
            <a:ext cx="648000" cy="648000"/>
          </a:xfrm>
          <a:prstGeom prst="rect">
            <a:avLst/>
          </a:prstGeom>
          <a:solidFill>
            <a:srgbClr val="E3D3BF">
              <a:alpha val="50000"/>
            </a:srgbClr>
          </a:solidFill>
        </p:spPr>
      </p:pic>
      <p:pic>
        <p:nvPicPr>
          <p:cNvPr id="28" name="Gráfico 27" descr="Sinal de Polegar para Cima">
            <a:extLst>
              <a:ext uri="{FF2B5EF4-FFF2-40B4-BE49-F238E27FC236}">
                <a16:creationId xmlns:a16="http://schemas.microsoft.com/office/drawing/2014/main" id="{DBF45EDC-E18F-47B6-A489-013105A4E8B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836141" y="4147527"/>
            <a:ext cx="648000" cy="648000"/>
          </a:xfrm>
          <a:prstGeom prst="rect">
            <a:avLst/>
          </a:prstGeom>
          <a:solidFill>
            <a:srgbClr val="E3D3BF">
              <a:alpha val="50000"/>
            </a:srgbClr>
          </a:solidFill>
        </p:spPr>
      </p:pic>
      <p:pic>
        <p:nvPicPr>
          <p:cNvPr id="29" name="Gráfico 28" descr="Sinal de Polegar para Cima">
            <a:extLst>
              <a:ext uri="{FF2B5EF4-FFF2-40B4-BE49-F238E27FC236}">
                <a16:creationId xmlns:a16="http://schemas.microsoft.com/office/drawing/2014/main" id="{FCA62110-3504-491C-8935-731AF132A1D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09704" y="4194447"/>
            <a:ext cx="648000" cy="648000"/>
          </a:xfrm>
          <a:prstGeom prst="rect">
            <a:avLst/>
          </a:prstGeom>
          <a:solidFill>
            <a:srgbClr val="E3D3BF">
              <a:alpha val="50000"/>
            </a:srgbClr>
          </a:solidFill>
        </p:spPr>
      </p:pic>
      <p:sp>
        <p:nvSpPr>
          <p:cNvPr id="30" name="Retângulo 29"/>
          <p:cNvSpPr/>
          <p:nvPr/>
        </p:nvSpPr>
        <p:spPr>
          <a:xfrm>
            <a:off x="6727198" y="1"/>
            <a:ext cx="3940803" cy="246221"/>
          </a:xfrm>
          <a:prstGeom prst="rect">
            <a:avLst/>
          </a:prstGeom>
        </p:spPr>
        <p:txBody>
          <a:bodyPr wrap="square">
            <a:spAutoFit/>
          </a:bodyPr>
          <a:lstStyle/>
          <a:p>
            <a:r>
              <a:rPr lang="en-US" sz="1000" i="1" dirty="0">
                <a:solidFill>
                  <a:srgbClr val="589BCA"/>
                </a:solidFill>
                <a:latin typeface="Arimo" panose="020B0604020202020204" pitchFamily="34" charset="0"/>
                <a:ea typeface="Arimo" panose="020B0604020202020204" pitchFamily="34" charset="0"/>
                <a:cs typeface="Arimo" panose="020B0604020202020204" pitchFamily="34" charset="0"/>
              </a:rPr>
              <a:t>CEWP Workshop on River Restoration, 6-7 February 2018, Beijing</a:t>
            </a:r>
          </a:p>
        </p:txBody>
      </p:sp>
    </p:spTree>
    <p:extLst>
      <p:ext uri="{BB962C8B-B14F-4D97-AF65-F5344CB8AC3E}">
        <p14:creationId xmlns:p14="http://schemas.microsoft.com/office/powerpoint/2010/main" val="3094843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3714749" y="6482163"/>
            <a:ext cx="4762500" cy="307777"/>
          </a:xfrm>
          <a:prstGeom prst="rect">
            <a:avLst/>
          </a:prstGeom>
          <a:noFill/>
        </p:spPr>
        <p:txBody>
          <a:bodyPr wrap="square" rtlCol="0">
            <a:spAutoFit/>
          </a:bodyPr>
          <a:lstStyle/>
          <a:p>
            <a:pPr algn="ctr"/>
            <a:r>
              <a:rPr lang="en-US" sz="1400" dirty="0">
                <a:solidFill>
                  <a:srgbClr val="589BCA"/>
                </a:solidFill>
                <a:latin typeface="Arimo" panose="020B0604020202020204" pitchFamily="34" charset="0"/>
                <a:ea typeface="Arimo" panose="020B0604020202020204" pitchFamily="34" charset="0"/>
                <a:cs typeface="Arimo" panose="020B0604020202020204" pitchFamily="34" charset="0"/>
              </a:rPr>
              <a:t>http://seraustralasia.com/wheel/wheel.html</a:t>
            </a: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974" y="955167"/>
            <a:ext cx="4320000" cy="4050000"/>
          </a:xfrm>
          <a:prstGeom prst="rect">
            <a:avLst/>
          </a:prstGeom>
        </p:spPr>
      </p:pic>
      <p:sp>
        <p:nvSpPr>
          <p:cNvPr id="7" name="CaixaDeTexto 6"/>
          <p:cNvSpPr txBox="1"/>
          <p:nvPr/>
        </p:nvSpPr>
        <p:spPr>
          <a:xfrm>
            <a:off x="2750124" y="602849"/>
            <a:ext cx="2171701" cy="338554"/>
          </a:xfrm>
          <a:prstGeom prst="rect">
            <a:avLst/>
          </a:prstGeom>
          <a:noFill/>
        </p:spPr>
        <p:txBody>
          <a:bodyPr wrap="square" rtlCol="0">
            <a:spAutoFit/>
          </a:bodyPr>
          <a:lstStyle/>
          <a:p>
            <a:pPr algn="ctr"/>
            <a:r>
              <a:rPr lang="en-US" sz="1600" dirty="0">
                <a:solidFill>
                  <a:srgbClr val="589BCA"/>
                </a:solidFill>
                <a:latin typeface="Arimo" panose="020B0604020202020204" pitchFamily="34" charset="0"/>
                <a:ea typeface="Arimo" panose="020B0604020202020204" pitchFamily="34" charset="0"/>
                <a:cs typeface="Arimo" panose="020B0604020202020204" pitchFamily="34" charset="0"/>
              </a:rPr>
              <a:t>2008, after 6 months</a:t>
            </a:r>
          </a:p>
        </p:txBody>
      </p:sp>
      <p:sp>
        <p:nvSpPr>
          <p:cNvPr id="8" name="CaixaDeTexto 7"/>
          <p:cNvSpPr txBox="1"/>
          <p:nvPr/>
        </p:nvSpPr>
        <p:spPr>
          <a:xfrm>
            <a:off x="7291149" y="616613"/>
            <a:ext cx="2171701" cy="338554"/>
          </a:xfrm>
          <a:prstGeom prst="rect">
            <a:avLst/>
          </a:prstGeom>
          <a:noFill/>
        </p:spPr>
        <p:txBody>
          <a:bodyPr wrap="square" rtlCol="0">
            <a:spAutoFit/>
          </a:bodyPr>
          <a:lstStyle/>
          <a:p>
            <a:pPr algn="ctr"/>
            <a:r>
              <a:rPr lang="en-US" sz="1600" dirty="0">
                <a:solidFill>
                  <a:srgbClr val="589BCA"/>
                </a:solidFill>
                <a:latin typeface="Arimo" panose="020B0604020202020204" pitchFamily="34" charset="0"/>
                <a:ea typeface="Arimo" panose="020B0604020202020204" pitchFamily="34" charset="0"/>
                <a:cs typeface="Arimo" panose="020B0604020202020204" pitchFamily="34" charset="0"/>
              </a:rPr>
              <a:t>2017, after 9 years</a:t>
            </a:r>
          </a:p>
        </p:txBody>
      </p:sp>
      <p:sp>
        <p:nvSpPr>
          <p:cNvPr id="4" name="Retângulo 3"/>
          <p:cNvSpPr/>
          <p:nvPr/>
        </p:nvSpPr>
        <p:spPr>
          <a:xfrm>
            <a:off x="1781175" y="4846588"/>
            <a:ext cx="8629650" cy="1477328"/>
          </a:xfrm>
          <a:prstGeom prst="rect">
            <a:avLst/>
          </a:prstGeom>
        </p:spPr>
        <p:txBody>
          <a:bodyPr wrap="square">
            <a:spAutoFit/>
          </a:bodyPr>
          <a:lstStyle/>
          <a:p>
            <a:pPr algn="ctr"/>
            <a:r>
              <a:rPr lang="en-US" dirty="0">
                <a:solidFill>
                  <a:srgbClr val="589BCA"/>
                </a:solidFill>
              </a:rPr>
              <a:t>★★★☆☆</a:t>
            </a:r>
          </a:p>
          <a:p>
            <a:pPr algn="ctr"/>
            <a:r>
              <a:rPr lang="en-US" dirty="0">
                <a:solidFill>
                  <a:srgbClr val="589BCA"/>
                </a:solidFill>
                <a:latin typeface="Arimo" panose="020B0604020202020204" pitchFamily="34" charset="0"/>
                <a:ea typeface="Arimo" panose="020B0604020202020204" pitchFamily="34" charset="0"/>
                <a:cs typeface="Arimo" panose="020B0604020202020204" pitchFamily="34" charset="0"/>
              </a:rPr>
              <a:t>Adjacent threats being managed or mitigated and very low threat from undesirable species onsite. A moderate subset of characteristic native species are established and some evidence of ecosystem functionality commencing. Improved connectivity in evidence.</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998" y="955167"/>
            <a:ext cx="4320000" cy="4050000"/>
          </a:xfrm>
          <a:prstGeom prst="rect">
            <a:avLst/>
          </a:prstGeom>
        </p:spPr>
      </p:pic>
      <p:sp>
        <p:nvSpPr>
          <p:cNvPr id="9" name="Oval 8"/>
          <p:cNvSpPr/>
          <p:nvPr/>
        </p:nvSpPr>
        <p:spPr>
          <a:xfrm>
            <a:off x="1959549" y="2912898"/>
            <a:ext cx="1876425" cy="1229883"/>
          </a:xfrm>
          <a:prstGeom prst="ellipse">
            <a:avLst/>
          </a:prstGeom>
          <a:noFill/>
          <a:ln w="38100">
            <a:solidFill>
              <a:srgbClr val="589B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500574" y="2912898"/>
            <a:ext cx="1876425" cy="1229883"/>
          </a:xfrm>
          <a:prstGeom prst="ellipse">
            <a:avLst/>
          </a:prstGeom>
          <a:noFill/>
          <a:ln w="38100">
            <a:solidFill>
              <a:srgbClr val="589B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ângulo 10">
            <a:extLst>
              <a:ext uri="{FF2B5EF4-FFF2-40B4-BE49-F238E27FC236}">
                <a16:creationId xmlns:a16="http://schemas.microsoft.com/office/drawing/2014/main" id="{7F13D16F-9F9F-4506-8C1B-FD5773866178}"/>
              </a:ext>
            </a:extLst>
          </p:cNvPr>
          <p:cNvSpPr/>
          <p:nvPr/>
        </p:nvSpPr>
        <p:spPr>
          <a:xfrm>
            <a:off x="683341" y="246222"/>
            <a:ext cx="1681316" cy="338554"/>
          </a:xfrm>
          <a:prstGeom prst="rect">
            <a:avLst/>
          </a:prstGeom>
          <a:solidFill>
            <a:srgbClr val="589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EVALUATION</a:t>
            </a:r>
          </a:p>
        </p:txBody>
      </p:sp>
    </p:spTree>
    <p:extLst>
      <p:ext uri="{BB962C8B-B14F-4D97-AF65-F5344CB8AC3E}">
        <p14:creationId xmlns:p14="http://schemas.microsoft.com/office/powerpoint/2010/main" val="193614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5A11F0F-0E0F-4854-B3E1-49C984F7A8C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14242" y="1773370"/>
            <a:ext cx="10904091" cy="2795348"/>
          </a:xfrm>
          <a:prstGeom prst="rect">
            <a:avLst/>
          </a:prstGeom>
        </p:spPr>
      </p:pic>
      <p:pic>
        <p:nvPicPr>
          <p:cNvPr id="8" name="Imagem 7">
            <a:extLst>
              <a:ext uri="{FF2B5EF4-FFF2-40B4-BE49-F238E27FC236}">
                <a16:creationId xmlns:a16="http://schemas.microsoft.com/office/drawing/2014/main" id="{721262F7-B64B-4CF6-9555-4CF955F577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4241" y="3678124"/>
            <a:ext cx="10904092" cy="3179876"/>
          </a:xfrm>
          <a:prstGeom prst="rect">
            <a:avLst/>
          </a:prstGeom>
        </p:spPr>
      </p:pic>
      <p:pic>
        <p:nvPicPr>
          <p:cNvPr id="10" name="Imagem 9">
            <a:extLst>
              <a:ext uri="{FF2B5EF4-FFF2-40B4-BE49-F238E27FC236}">
                <a16:creationId xmlns:a16="http://schemas.microsoft.com/office/drawing/2014/main" id="{4F4F6B2D-1151-4F80-A31F-C7A2A54E14A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4243" y="-98854"/>
            <a:ext cx="10904091" cy="2330115"/>
          </a:xfrm>
          <a:prstGeom prst="rect">
            <a:avLst/>
          </a:prstGeom>
        </p:spPr>
      </p:pic>
      <p:sp>
        <p:nvSpPr>
          <p:cNvPr id="11" name="CaixaDeTexto 10">
            <a:extLst>
              <a:ext uri="{FF2B5EF4-FFF2-40B4-BE49-F238E27FC236}">
                <a16:creationId xmlns:a16="http://schemas.microsoft.com/office/drawing/2014/main" id="{71A229F1-93ED-4BAA-ADB8-0E597C3D6A5F}"/>
              </a:ext>
            </a:extLst>
          </p:cNvPr>
          <p:cNvSpPr txBox="1"/>
          <p:nvPr/>
        </p:nvSpPr>
        <p:spPr>
          <a:xfrm>
            <a:off x="9452986" y="3753876"/>
            <a:ext cx="2265349" cy="369332"/>
          </a:xfrm>
          <a:prstGeom prst="rect">
            <a:avLst/>
          </a:prstGeom>
          <a:solidFill>
            <a:srgbClr val="589BCA"/>
          </a:solidFill>
        </p:spPr>
        <p:txBody>
          <a:bodyPr wrap="square" rtlCol="0">
            <a:spAutoFit/>
          </a:bodyPr>
          <a:lstStyle/>
          <a:p>
            <a:pPr algn="ctr"/>
            <a:r>
              <a:rPr lang="pt-PT" b="1" dirty="0">
                <a:solidFill>
                  <a:srgbClr val="E3D3BF"/>
                </a:solidFill>
                <a:latin typeface="Arimo" panose="020B0604020202020204" charset="0"/>
                <a:ea typeface="Arimo" panose="020B0604020202020204" charset="0"/>
                <a:cs typeface="Arimo" panose="020B0604020202020204" charset="0"/>
              </a:rPr>
              <a:t>SEPTEMBER 2011</a:t>
            </a:r>
          </a:p>
        </p:txBody>
      </p:sp>
      <p:sp>
        <p:nvSpPr>
          <p:cNvPr id="12" name="CaixaDeTexto 11">
            <a:extLst>
              <a:ext uri="{FF2B5EF4-FFF2-40B4-BE49-F238E27FC236}">
                <a16:creationId xmlns:a16="http://schemas.microsoft.com/office/drawing/2014/main" id="{121DF02D-B6AC-4495-B6D6-9F78C40C45FD}"/>
              </a:ext>
            </a:extLst>
          </p:cNvPr>
          <p:cNvSpPr txBox="1"/>
          <p:nvPr/>
        </p:nvSpPr>
        <p:spPr>
          <a:xfrm>
            <a:off x="9566254" y="6420540"/>
            <a:ext cx="2152081" cy="369332"/>
          </a:xfrm>
          <a:prstGeom prst="rect">
            <a:avLst/>
          </a:prstGeom>
          <a:solidFill>
            <a:srgbClr val="589BCA"/>
          </a:solidFill>
        </p:spPr>
        <p:txBody>
          <a:bodyPr wrap="square" rtlCol="0">
            <a:spAutoFit/>
          </a:bodyPr>
          <a:lstStyle/>
          <a:p>
            <a:pPr algn="ctr"/>
            <a:r>
              <a:rPr lang="pt-PT" b="1" dirty="0">
                <a:solidFill>
                  <a:srgbClr val="E3D3BF"/>
                </a:solidFill>
                <a:latin typeface="Arimo" panose="020B0604020202020204" charset="0"/>
                <a:ea typeface="Arimo" panose="020B0604020202020204" charset="0"/>
                <a:cs typeface="Arimo" panose="020B0604020202020204" charset="0"/>
              </a:rPr>
              <a:t>AUGUST 2014</a:t>
            </a:r>
          </a:p>
        </p:txBody>
      </p:sp>
      <p:sp>
        <p:nvSpPr>
          <p:cNvPr id="13" name="CaixaDeTexto 12">
            <a:extLst>
              <a:ext uri="{FF2B5EF4-FFF2-40B4-BE49-F238E27FC236}">
                <a16:creationId xmlns:a16="http://schemas.microsoft.com/office/drawing/2014/main" id="{C38A7BAF-0E6D-4A7C-B7EB-AE9C57367EC9}"/>
              </a:ext>
            </a:extLst>
          </p:cNvPr>
          <p:cNvSpPr txBox="1"/>
          <p:nvPr/>
        </p:nvSpPr>
        <p:spPr>
          <a:xfrm>
            <a:off x="9452985" y="1787051"/>
            <a:ext cx="2265349" cy="369332"/>
          </a:xfrm>
          <a:prstGeom prst="rect">
            <a:avLst/>
          </a:prstGeom>
          <a:solidFill>
            <a:srgbClr val="589BCA"/>
          </a:solidFill>
        </p:spPr>
        <p:txBody>
          <a:bodyPr wrap="square" rtlCol="0">
            <a:spAutoFit/>
          </a:bodyPr>
          <a:lstStyle/>
          <a:p>
            <a:pPr algn="ctr"/>
            <a:r>
              <a:rPr lang="pt-PT" b="1" dirty="0">
                <a:solidFill>
                  <a:srgbClr val="E3D3BF"/>
                </a:solidFill>
                <a:latin typeface="Arimo" panose="020B0604020202020204" charset="0"/>
                <a:ea typeface="Arimo" panose="020B0604020202020204" charset="0"/>
                <a:cs typeface="Arimo" panose="020B0604020202020204" charset="0"/>
              </a:rPr>
              <a:t>FEBRUARY 2008</a:t>
            </a:r>
          </a:p>
        </p:txBody>
      </p:sp>
    </p:spTree>
    <p:extLst>
      <p:ext uri="{BB962C8B-B14F-4D97-AF65-F5344CB8AC3E}">
        <p14:creationId xmlns:p14="http://schemas.microsoft.com/office/powerpoint/2010/main" val="405316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B58043A-2813-4DFE-86D6-329CD8A506F2}"/>
              </a:ext>
            </a:extLst>
          </p:cNvPr>
          <p:cNvGraphicFramePr/>
          <p:nvPr>
            <p:extLst>
              <p:ext uri="{D42A27DB-BD31-4B8C-83A1-F6EECF244321}">
                <p14:modId xmlns:p14="http://schemas.microsoft.com/office/powerpoint/2010/main" val="2465047779"/>
              </p:ext>
            </p:extLst>
          </p:nvPr>
        </p:nvGraphicFramePr>
        <p:xfrm>
          <a:off x="228600" y="1212573"/>
          <a:ext cx="10565296" cy="5234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5" name="Rectangle 1">
            <a:extLst>
              <a:ext uri="{FF2B5EF4-FFF2-40B4-BE49-F238E27FC236}">
                <a16:creationId xmlns:a16="http://schemas.microsoft.com/office/drawing/2014/main" id="{ECF67AC0-0DE2-410E-93AC-07D5780348A7}"/>
              </a:ext>
            </a:extLst>
          </p:cNvPr>
          <p:cNvSpPr>
            <a:spLocks noChangeArrowheads="1"/>
          </p:cNvSpPr>
          <p:nvPr/>
        </p:nvSpPr>
        <p:spPr bwMode="auto">
          <a:xfrm>
            <a:off x="8672513" y="6635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3" name="Title 2">
            <a:extLst>
              <a:ext uri="{FF2B5EF4-FFF2-40B4-BE49-F238E27FC236}">
                <a16:creationId xmlns:a16="http://schemas.microsoft.com/office/drawing/2014/main" id="{DF89BB8D-E775-4275-B442-FEFD64ABA592}"/>
              </a:ext>
            </a:extLst>
          </p:cNvPr>
          <p:cNvSpPr>
            <a:spLocks noGrp="1"/>
          </p:cNvSpPr>
          <p:nvPr>
            <p:ph type="title"/>
          </p:nvPr>
        </p:nvSpPr>
        <p:spPr>
          <a:xfrm>
            <a:off x="677334" y="187325"/>
            <a:ext cx="9262005" cy="1320800"/>
          </a:xfrm>
        </p:spPr>
        <p:txBody>
          <a:bodyPr>
            <a:normAutofit/>
          </a:bodyPr>
          <a:lstStyle/>
          <a:p>
            <a:r>
              <a:rPr lang="en-GB" sz="3000" b="1" dirty="0"/>
              <a:t>Global and Regional Policy Drivers of Restoration</a:t>
            </a:r>
          </a:p>
        </p:txBody>
      </p:sp>
    </p:spTree>
    <p:extLst>
      <p:ext uri="{BB962C8B-B14F-4D97-AF65-F5344CB8AC3E}">
        <p14:creationId xmlns:p14="http://schemas.microsoft.com/office/powerpoint/2010/main" val="1306779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2F38-EAC3-0E48-87DE-E9A388104291}"/>
              </a:ext>
            </a:extLst>
          </p:cNvPr>
          <p:cNvSpPr>
            <a:spLocks noGrp="1"/>
          </p:cNvSpPr>
          <p:nvPr>
            <p:ph type="title"/>
          </p:nvPr>
        </p:nvSpPr>
        <p:spPr>
          <a:xfrm>
            <a:off x="838200" y="788459"/>
            <a:ext cx="9609667" cy="1325563"/>
          </a:xfrm>
        </p:spPr>
        <p:txBody>
          <a:bodyPr>
            <a:normAutofit fontScale="90000"/>
          </a:bodyPr>
          <a:lstStyle/>
          <a:p>
            <a:r>
              <a:rPr lang="zh-CN" altLang="en-US" b="1" dirty="0"/>
              <a:t>中欧水平台环境修复项目问卷调研</a:t>
            </a:r>
            <a:br>
              <a:rPr lang="en-AU" dirty="0"/>
            </a:br>
            <a:r>
              <a:rPr lang="en-GB" b="1" dirty="0"/>
              <a:t>CEWP Restoration projects inquiry</a:t>
            </a:r>
            <a:br>
              <a:rPr lang="en-AU" dirty="0"/>
            </a:br>
            <a:endParaRPr lang="en-AU" dirty="0"/>
          </a:p>
        </p:txBody>
      </p:sp>
      <p:pic>
        <p:nvPicPr>
          <p:cNvPr id="5" name="Content Placeholder 4">
            <a:extLst>
              <a:ext uri="{FF2B5EF4-FFF2-40B4-BE49-F238E27FC236}">
                <a16:creationId xmlns:a16="http://schemas.microsoft.com/office/drawing/2014/main" id="{8EF0CDC6-02AD-D649-982B-63F07FE3F1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14022"/>
            <a:ext cx="3073400" cy="3073400"/>
          </a:xfrm>
        </p:spPr>
      </p:pic>
      <p:sp>
        <p:nvSpPr>
          <p:cNvPr id="7" name="TextBox 6">
            <a:extLst>
              <a:ext uri="{FF2B5EF4-FFF2-40B4-BE49-F238E27FC236}">
                <a16:creationId xmlns:a16="http://schemas.microsoft.com/office/drawing/2014/main" id="{A5ECB564-6D62-BF4A-8576-E89692385396}"/>
              </a:ext>
            </a:extLst>
          </p:cNvPr>
          <p:cNvSpPr txBox="1"/>
          <p:nvPr/>
        </p:nvSpPr>
        <p:spPr>
          <a:xfrm>
            <a:off x="4167431" y="1890328"/>
            <a:ext cx="7653866" cy="4708981"/>
          </a:xfrm>
          <a:prstGeom prst="rect">
            <a:avLst/>
          </a:prstGeom>
          <a:noFill/>
        </p:spPr>
        <p:txBody>
          <a:bodyPr wrap="square" rtlCol="0">
            <a:spAutoFit/>
          </a:bodyPr>
          <a:lstStyle/>
          <a:p>
            <a:pPr algn="just"/>
            <a:r>
              <a:rPr lang="en-GB" sz="2000" dirty="0"/>
              <a:t>In the context of China Europe Water Platform, the University of Évora, the China Institute of Water Resources and Hydro-power Research and Tongji University are promoting an </a:t>
            </a:r>
            <a:r>
              <a:rPr lang="en-GB" sz="2800" b="1" dirty="0"/>
              <a:t>on-line inquiry to make an evaluation of restoration projects developed in Europe and China, with the objective of contributing to increase restoration standards.</a:t>
            </a:r>
            <a:r>
              <a:rPr lang="en-GB" sz="2000" dirty="0"/>
              <a:t> By answering to this questionnaire, you will be contributing to a policy study that wishes to give support to European and Chinese policy makers on the most appropriate restoration standards to use when developing this type of project. The inquiry is targeted to restoration projects implemented in freshwater ecosystems.</a:t>
            </a:r>
            <a:endParaRPr lang="en-AU" sz="2000" dirty="0"/>
          </a:p>
          <a:p>
            <a:endParaRPr lang="en-AU" sz="2000" dirty="0"/>
          </a:p>
        </p:txBody>
      </p:sp>
      <p:sp>
        <p:nvSpPr>
          <p:cNvPr id="8" name="TextBox 7">
            <a:extLst>
              <a:ext uri="{FF2B5EF4-FFF2-40B4-BE49-F238E27FC236}">
                <a16:creationId xmlns:a16="http://schemas.microsoft.com/office/drawing/2014/main" id="{D4EF5E72-FB23-1244-97F1-EEA7AEC57711}"/>
              </a:ext>
            </a:extLst>
          </p:cNvPr>
          <p:cNvSpPr txBox="1"/>
          <p:nvPr/>
        </p:nvSpPr>
        <p:spPr>
          <a:xfrm>
            <a:off x="905933" y="5367866"/>
            <a:ext cx="3005667" cy="646331"/>
          </a:xfrm>
          <a:prstGeom prst="rect">
            <a:avLst/>
          </a:prstGeom>
          <a:noFill/>
        </p:spPr>
        <p:txBody>
          <a:bodyPr wrap="square" rtlCol="0">
            <a:spAutoFit/>
          </a:bodyPr>
          <a:lstStyle/>
          <a:p>
            <a:r>
              <a:rPr lang="en-AU" dirty="0"/>
              <a:t>https://</a:t>
            </a:r>
            <a:r>
              <a:rPr lang="en-AU" dirty="0" err="1"/>
              <a:t>pt.surveymonkey.com</a:t>
            </a:r>
            <a:r>
              <a:rPr lang="en-AU" dirty="0"/>
              <a:t>/r/8XYGB36</a:t>
            </a:r>
          </a:p>
        </p:txBody>
      </p:sp>
    </p:spTree>
    <p:extLst>
      <p:ext uri="{BB962C8B-B14F-4D97-AF65-F5344CB8AC3E}">
        <p14:creationId xmlns:p14="http://schemas.microsoft.com/office/powerpoint/2010/main" val="310280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1D86-B30F-47D7-95BA-5FB38805AEE4}"/>
              </a:ext>
            </a:extLst>
          </p:cNvPr>
          <p:cNvSpPr>
            <a:spLocks noGrp="1"/>
          </p:cNvSpPr>
          <p:nvPr>
            <p:ph type="title"/>
          </p:nvPr>
        </p:nvSpPr>
        <p:spPr/>
        <p:txBody>
          <a:bodyPr>
            <a:normAutofit/>
          </a:bodyPr>
          <a:lstStyle/>
          <a:p>
            <a:r>
              <a:rPr lang="en-GB" sz="4000" dirty="0"/>
              <a:t>Impact of policy on restoration projects</a:t>
            </a:r>
          </a:p>
        </p:txBody>
      </p:sp>
      <p:pic>
        <p:nvPicPr>
          <p:cNvPr id="7" name="Imagem 42">
            <a:extLst>
              <a:ext uri="{FF2B5EF4-FFF2-40B4-BE49-F238E27FC236}">
                <a16:creationId xmlns:a16="http://schemas.microsoft.com/office/drawing/2014/main" id="{39A1A465-1ED4-44CD-A3A2-E1B2C40AE306}"/>
              </a:ext>
            </a:extLst>
          </p:cNvPr>
          <p:cNvPicPr/>
          <p:nvPr/>
        </p:nvPicPr>
        <p:blipFill>
          <a:blip r:embed="rId2">
            <a:extLst>
              <a:ext uri="{28A0092B-C50C-407E-A947-70E740481C1C}">
                <a14:useLocalDpi xmlns:a14="http://schemas.microsoft.com/office/drawing/2010/main" val="0"/>
              </a:ext>
            </a:extLst>
          </a:blip>
          <a:stretch>
            <a:fillRect/>
          </a:stretch>
        </p:blipFill>
        <p:spPr>
          <a:xfrm>
            <a:off x="5891157" y="1537855"/>
            <a:ext cx="4790697" cy="4305589"/>
          </a:xfrm>
          <a:prstGeom prst="rect">
            <a:avLst/>
          </a:prstGeom>
        </p:spPr>
      </p:pic>
      <p:pic>
        <p:nvPicPr>
          <p:cNvPr id="8" name="Imagem 54">
            <a:extLst>
              <a:ext uri="{FF2B5EF4-FFF2-40B4-BE49-F238E27FC236}">
                <a16:creationId xmlns:a16="http://schemas.microsoft.com/office/drawing/2014/main" id="{96AB014B-3F98-4D17-B88D-6251D0BAEE2C}"/>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72793" y="1519961"/>
            <a:ext cx="4649176" cy="4351338"/>
          </a:xfrm>
          <a:prstGeom prst="rect">
            <a:avLst/>
          </a:prstGeom>
        </p:spPr>
      </p:pic>
      <p:sp>
        <p:nvSpPr>
          <p:cNvPr id="5" name="TextBox 4">
            <a:extLst>
              <a:ext uri="{FF2B5EF4-FFF2-40B4-BE49-F238E27FC236}">
                <a16:creationId xmlns:a16="http://schemas.microsoft.com/office/drawing/2014/main" id="{B2620508-1BD2-43D4-A671-EC9038E859B9}"/>
              </a:ext>
            </a:extLst>
          </p:cNvPr>
          <p:cNvSpPr txBox="1"/>
          <p:nvPr/>
        </p:nvSpPr>
        <p:spPr>
          <a:xfrm>
            <a:off x="7897092" y="6044481"/>
            <a:ext cx="2528455" cy="369332"/>
          </a:xfrm>
          <a:prstGeom prst="rect">
            <a:avLst/>
          </a:prstGeom>
          <a:noFill/>
        </p:spPr>
        <p:txBody>
          <a:bodyPr wrap="square" rtlCol="0">
            <a:spAutoFit/>
          </a:bodyPr>
          <a:lstStyle/>
          <a:p>
            <a:r>
              <a:rPr lang="en-GB" dirty="0"/>
              <a:t>China</a:t>
            </a:r>
          </a:p>
        </p:txBody>
      </p:sp>
      <p:sp>
        <p:nvSpPr>
          <p:cNvPr id="10" name="TextBox 9">
            <a:extLst>
              <a:ext uri="{FF2B5EF4-FFF2-40B4-BE49-F238E27FC236}">
                <a16:creationId xmlns:a16="http://schemas.microsoft.com/office/drawing/2014/main" id="{0037924C-F0F6-454F-9465-FF9708A8791C}"/>
              </a:ext>
            </a:extLst>
          </p:cNvPr>
          <p:cNvSpPr txBox="1"/>
          <p:nvPr/>
        </p:nvSpPr>
        <p:spPr>
          <a:xfrm>
            <a:off x="2700338" y="5968134"/>
            <a:ext cx="2528455" cy="369332"/>
          </a:xfrm>
          <a:prstGeom prst="rect">
            <a:avLst/>
          </a:prstGeom>
          <a:noFill/>
        </p:spPr>
        <p:txBody>
          <a:bodyPr wrap="square" rtlCol="0">
            <a:spAutoFit/>
          </a:bodyPr>
          <a:lstStyle/>
          <a:p>
            <a:r>
              <a:rPr lang="en-GB" dirty="0"/>
              <a:t>Europe</a:t>
            </a:r>
          </a:p>
        </p:txBody>
      </p:sp>
    </p:spTree>
    <p:extLst>
      <p:ext uri="{BB962C8B-B14F-4D97-AF65-F5344CB8AC3E}">
        <p14:creationId xmlns:p14="http://schemas.microsoft.com/office/powerpoint/2010/main" val="1009285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4">
            <a:extLst>
              <a:ext uri="{FF2B5EF4-FFF2-40B4-BE49-F238E27FC236}">
                <a16:creationId xmlns:a16="http://schemas.microsoft.com/office/drawing/2014/main" id="{0171AC41-4BB3-4FDC-A5F8-91C218AAE2EB}"/>
              </a:ext>
            </a:extLst>
          </p:cNvPr>
          <p:cNvSpPr txBox="1">
            <a:spLocks/>
          </p:cNvSpPr>
          <p:nvPr/>
        </p:nvSpPr>
        <p:spPr>
          <a:xfrm>
            <a:off x="2759351" y="2235229"/>
            <a:ext cx="1823976" cy="1368152"/>
          </a:xfrm>
          <a:prstGeom prst="rect">
            <a:avLst/>
          </a:prstGeom>
        </p:spPr>
        <p:txBody>
          <a:bodyPr vert="horz" lIns="91440" tIns="45720" rIns="91440" bIns="45720" rtlCol="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sz="3600" b="0" kern="1200" cap="none">
                <a:solidFill>
                  <a:schemeClr val="bg1"/>
                </a:solidFill>
                <a:latin typeface="Arial" panose="020B0604020202020204" pitchFamily="34" charset="0"/>
                <a:ea typeface="+mj-ea"/>
                <a:cs typeface="Arial" panose="020B0604020202020204" pitchFamily="34" charset="0"/>
              </a:defRPr>
            </a:lvl1pPr>
          </a:lstStyle>
          <a:p>
            <a:r>
              <a:rPr lang="fi-FI" b="1" dirty="0">
                <a:latin typeface="+mj-lt"/>
              </a:rPr>
              <a:t>3 Star </a:t>
            </a:r>
          </a:p>
        </p:txBody>
      </p:sp>
      <p:sp>
        <p:nvSpPr>
          <p:cNvPr id="5" name="Tekstin paikkamerkki 5">
            <a:extLst>
              <a:ext uri="{FF2B5EF4-FFF2-40B4-BE49-F238E27FC236}">
                <a16:creationId xmlns:a16="http://schemas.microsoft.com/office/drawing/2014/main" id="{1ADFC9D8-4B96-4B4E-A26C-F3C7BBB67C2C}"/>
              </a:ext>
            </a:extLst>
          </p:cNvPr>
          <p:cNvSpPr txBox="1">
            <a:spLocks/>
          </p:cNvSpPr>
          <p:nvPr/>
        </p:nvSpPr>
        <p:spPr>
          <a:xfrm>
            <a:off x="2723347" y="3675389"/>
            <a:ext cx="1895984" cy="648072"/>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spcBef>
                <a:spcPct val="20000"/>
              </a:spcBef>
              <a:buClr>
                <a:srgbClr val="009AA6"/>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Clr>
                <a:srgbClr val="009AA6"/>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
                <a:srgbClr val="009AA6"/>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i-FI" dirty="0">
                <a:latin typeface="+mj-lt"/>
              </a:rPr>
              <a:t>Absence of Threats</a:t>
            </a:r>
          </a:p>
          <a:p>
            <a:r>
              <a:rPr lang="fi-FI" dirty="0">
                <a:latin typeface="+mj-lt"/>
              </a:rPr>
              <a:t>Physical Conditions</a:t>
            </a:r>
          </a:p>
          <a:p>
            <a:r>
              <a:rPr lang="fi-FI" dirty="0">
                <a:latin typeface="+mj-lt"/>
              </a:rPr>
              <a:t>Species composition</a:t>
            </a:r>
          </a:p>
          <a:p>
            <a:endParaRPr lang="fi-FI" dirty="0">
              <a:latin typeface="+mj-lt"/>
            </a:endParaRPr>
          </a:p>
        </p:txBody>
      </p:sp>
      <p:sp>
        <p:nvSpPr>
          <p:cNvPr id="6" name="Otsikko 4">
            <a:extLst>
              <a:ext uri="{FF2B5EF4-FFF2-40B4-BE49-F238E27FC236}">
                <a16:creationId xmlns:a16="http://schemas.microsoft.com/office/drawing/2014/main" id="{DF7D8C2B-6B65-49FA-A568-4E51172FA2C8}"/>
              </a:ext>
            </a:extLst>
          </p:cNvPr>
          <p:cNvSpPr txBox="1">
            <a:spLocks/>
          </p:cNvSpPr>
          <p:nvPr/>
        </p:nvSpPr>
        <p:spPr>
          <a:xfrm>
            <a:off x="5243627" y="2235229"/>
            <a:ext cx="1823976" cy="1368152"/>
          </a:xfrm>
          <a:prstGeom prst="rect">
            <a:avLst/>
          </a:prstGeom>
        </p:spPr>
        <p:txBody>
          <a:bodyPr vert="horz" lIns="91440" tIns="45720" rIns="91440" bIns="45720" rtlCol="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sz="3600" b="0" kern="1200" cap="none">
                <a:solidFill>
                  <a:schemeClr val="bg1"/>
                </a:solidFill>
                <a:latin typeface="Arial" panose="020B0604020202020204" pitchFamily="34" charset="0"/>
                <a:ea typeface="+mj-ea"/>
                <a:cs typeface="Arial" panose="020B0604020202020204" pitchFamily="34" charset="0"/>
              </a:defRPr>
            </a:lvl1pPr>
          </a:lstStyle>
          <a:p>
            <a:r>
              <a:rPr lang="fi-FI" b="1" dirty="0">
                <a:latin typeface="+mj-lt"/>
              </a:rPr>
              <a:t>4 Star</a:t>
            </a:r>
          </a:p>
        </p:txBody>
      </p:sp>
      <p:sp>
        <p:nvSpPr>
          <p:cNvPr id="7" name="Tekstin paikkamerkki 5">
            <a:extLst>
              <a:ext uri="{FF2B5EF4-FFF2-40B4-BE49-F238E27FC236}">
                <a16:creationId xmlns:a16="http://schemas.microsoft.com/office/drawing/2014/main" id="{CB3D9D15-F6CF-4373-A97E-C26E5209034E}"/>
              </a:ext>
            </a:extLst>
          </p:cNvPr>
          <p:cNvSpPr txBox="1">
            <a:spLocks/>
          </p:cNvSpPr>
          <p:nvPr/>
        </p:nvSpPr>
        <p:spPr>
          <a:xfrm>
            <a:off x="5207623" y="3603381"/>
            <a:ext cx="1895984" cy="648072"/>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rgbClr val="009AA6"/>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Clr>
                <a:srgbClr val="009AA6"/>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
                <a:srgbClr val="009AA6"/>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i-FI" dirty="0">
                <a:latin typeface="+mj-lt"/>
              </a:rPr>
              <a:t>Strutural composition</a:t>
            </a:r>
          </a:p>
        </p:txBody>
      </p:sp>
      <p:sp>
        <p:nvSpPr>
          <p:cNvPr id="8" name="Otsikko 4">
            <a:extLst>
              <a:ext uri="{FF2B5EF4-FFF2-40B4-BE49-F238E27FC236}">
                <a16:creationId xmlns:a16="http://schemas.microsoft.com/office/drawing/2014/main" id="{86AAF263-EAC1-4425-8C99-D1967D530952}"/>
              </a:ext>
            </a:extLst>
          </p:cNvPr>
          <p:cNvSpPr txBox="1">
            <a:spLocks/>
          </p:cNvSpPr>
          <p:nvPr/>
        </p:nvSpPr>
        <p:spPr>
          <a:xfrm>
            <a:off x="7589661" y="2235229"/>
            <a:ext cx="1823976" cy="1368152"/>
          </a:xfrm>
          <a:prstGeom prst="rect">
            <a:avLst/>
          </a:prstGeom>
        </p:spPr>
        <p:txBody>
          <a:bodyPr vert="horz" lIns="91440" tIns="45720" rIns="91440" bIns="45720" rtlCol="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sz="3600" b="0" kern="1200" cap="none">
                <a:solidFill>
                  <a:schemeClr val="bg1"/>
                </a:solidFill>
                <a:latin typeface="Arial" panose="020B0604020202020204" pitchFamily="34" charset="0"/>
                <a:ea typeface="+mj-ea"/>
                <a:cs typeface="Arial" panose="020B0604020202020204" pitchFamily="34" charset="0"/>
              </a:defRPr>
            </a:lvl1pPr>
          </a:lstStyle>
          <a:p>
            <a:r>
              <a:rPr lang="fi-FI" b="1" dirty="0">
                <a:latin typeface="+mj-lt"/>
              </a:rPr>
              <a:t>2 Star</a:t>
            </a:r>
          </a:p>
        </p:txBody>
      </p:sp>
      <p:sp>
        <p:nvSpPr>
          <p:cNvPr id="9" name="Tekstin paikkamerkki 5">
            <a:extLst>
              <a:ext uri="{FF2B5EF4-FFF2-40B4-BE49-F238E27FC236}">
                <a16:creationId xmlns:a16="http://schemas.microsoft.com/office/drawing/2014/main" id="{BC08456B-034B-4B61-A2B3-EA79EDC4B63D}"/>
              </a:ext>
            </a:extLst>
          </p:cNvPr>
          <p:cNvSpPr txBox="1">
            <a:spLocks/>
          </p:cNvSpPr>
          <p:nvPr/>
        </p:nvSpPr>
        <p:spPr>
          <a:xfrm>
            <a:off x="7517653" y="3603381"/>
            <a:ext cx="1895984" cy="648072"/>
          </a:xfrm>
          <a:prstGeom prst="rect">
            <a:avLst/>
          </a:prstGeom>
        </p:spPr>
        <p:txBody>
          <a:bodyPr vert="horz" lIns="91440" tIns="45720" rIns="91440" bIns="45720" rtlCol="0" anchor="t">
            <a:normAutofit fontScale="85000" lnSpcReduction="10000"/>
          </a:bodyPr>
          <a:lstStyle>
            <a:lvl1pPr marL="0" indent="0" algn="ctr" defTabSz="914400" rtl="0" eaLnBrk="1" latinLnBrk="0" hangingPunct="1">
              <a:spcBef>
                <a:spcPct val="20000"/>
              </a:spcBef>
              <a:buClr>
                <a:srgbClr val="009AA6"/>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Clr>
                <a:srgbClr val="009AA6"/>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
                <a:srgbClr val="009AA6"/>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i-FI" dirty="0">
                <a:latin typeface="+mj-lt"/>
              </a:rPr>
              <a:t>Ecosystem function</a:t>
            </a:r>
          </a:p>
          <a:p>
            <a:r>
              <a:rPr lang="fi-FI" dirty="0">
                <a:latin typeface="+mj-lt"/>
              </a:rPr>
              <a:t>External Exchanges </a:t>
            </a:r>
          </a:p>
        </p:txBody>
      </p:sp>
      <p:sp>
        <p:nvSpPr>
          <p:cNvPr id="10" name="Suorakulmio 9">
            <a:extLst>
              <a:ext uri="{FF2B5EF4-FFF2-40B4-BE49-F238E27FC236}">
                <a16:creationId xmlns:a16="http://schemas.microsoft.com/office/drawing/2014/main" id="{51BA5153-436C-450A-8B0F-CE40A98D411A}"/>
              </a:ext>
            </a:extLst>
          </p:cNvPr>
          <p:cNvSpPr/>
          <p:nvPr/>
        </p:nvSpPr>
        <p:spPr>
          <a:xfrm>
            <a:off x="2759351" y="4251453"/>
            <a:ext cx="185998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2E3B3A82-0425-45FF-954B-C49E1F064BBB}"/>
              </a:ext>
            </a:extLst>
          </p:cNvPr>
          <p:cNvSpPr/>
          <p:nvPr/>
        </p:nvSpPr>
        <p:spPr>
          <a:xfrm>
            <a:off x="5207623" y="4251453"/>
            <a:ext cx="1859980" cy="72008"/>
          </a:xfrm>
          <a:prstGeom prst="rect">
            <a:avLst/>
          </a:prstGeom>
          <a:solidFill>
            <a:srgbClr val="FFF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B908CB58-1E56-447E-951C-BCC0B03AF352}"/>
              </a:ext>
            </a:extLst>
          </p:cNvPr>
          <p:cNvSpPr/>
          <p:nvPr/>
        </p:nvSpPr>
        <p:spPr>
          <a:xfrm>
            <a:off x="7589661" y="4251453"/>
            <a:ext cx="185998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28906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4">
            <a:extLst>
              <a:ext uri="{FF2B5EF4-FFF2-40B4-BE49-F238E27FC236}">
                <a16:creationId xmlns:a16="http://schemas.microsoft.com/office/drawing/2014/main" id="{0171AC41-4BB3-4FDC-A5F8-91C218AAE2EB}"/>
              </a:ext>
            </a:extLst>
          </p:cNvPr>
          <p:cNvSpPr txBox="1">
            <a:spLocks/>
          </p:cNvSpPr>
          <p:nvPr/>
        </p:nvSpPr>
        <p:spPr>
          <a:xfrm>
            <a:off x="2759351" y="2235229"/>
            <a:ext cx="1823976" cy="1368152"/>
          </a:xfrm>
          <a:prstGeom prst="rect">
            <a:avLst/>
          </a:prstGeom>
        </p:spPr>
        <p:txBody>
          <a:bodyPr vert="horz" lIns="91440" tIns="45720" rIns="91440" bIns="45720" rtlCol="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sz="3600" b="0" kern="1200" cap="none">
                <a:solidFill>
                  <a:schemeClr val="bg1"/>
                </a:solidFill>
                <a:latin typeface="Arial" panose="020B0604020202020204" pitchFamily="34" charset="0"/>
                <a:ea typeface="+mj-ea"/>
                <a:cs typeface="Arial" panose="020B0604020202020204" pitchFamily="34" charset="0"/>
              </a:defRPr>
            </a:lvl1pPr>
          </a:lstStyle>
          <a:p>
            <a:r>
              <a:rPr lang="fi-FI" b="1" dirty="0">
                <a:latin typeface="+mj-lt"/>
              </a:rPr>
              <a:t>3 Star</a:t>
            </a:r>
          </a:p>
        </p:txBody>
      </p:sp>
      <p:sp>
        <p:nvSpPr>
          <p:cNvPr id="5" name="Tekstin paikkamerkki 5">
            <a:extLst>
              <a:ext uri="{FF2B5EF4-FFF2-40B4-BE49-F238E27FC236}">
                <a16:creationId xmlns:a16="http://schemas.microsoft.com/office/drawing/2014/main" id="{1ADFC9D8-4B96-4B4E-A26C-F3C7BBB67C2C}"/>
              </a:ext>
            </a:extLst>
          </p:cNvPr>
          <p:cNvSpPr txBox="1">
            <a:spLocks/>
          </p:cNvSpPr>
          <p:nvPr/>
        </p:nvSpPr>
        <p:spPr>
          <a:xfrm>
            <a:off x="2723347" y="3675389"/>
            <a:ext cx="1895984" cy="648072"/>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rgbClr val="009AA6"/>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Clr>
                <a:srgbClr val="009AA6"/>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
                <a:srgbClr val="009AA6"/>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i-FI" sz="1400" dirty="0"/>
              <a:t>Absence of Threats</a:t>
            </a:r>
          </a:p>
          <a:p>
            <a:r>
              <a:rPr lang="fi-FI" sz="1400" dirty="0"/>
              <a:t>Physical Conditions</a:t>
            </a:r>
          </a:p>
        </p:txBody>
      </p:sp>
      <p:sp>
        <p:nvSpPr>
          <p:cNvPr id="6" name="Otsikko 4">
            <a:extLst>
              <a:ext uri="{FF2B5EF4-FFF2-40B4-BE49-F238E27FC236}">
                <a16:creationId xmlns:a16="http://schemas.microsoft.com/office/drawing/2014/main" id="{DF7D8C2B-6B65-49FA-A568-4E51172FA2C8}"/>
              </a:ext>
            </a:extLst>
          </p:cNvPr>
          <p:cNvSpPr txBox="1">
            <a:spLocks/>
          </p:cNvSpPr>
          <p:nvPr/>
        </p:nvSpPr>
        <p:spPr>
          <a:xfrm>
            <a:off x="5243627" y="2235229"/>
            <a:ext cx="1823976" cy="1368152"/>
          </a:xfrm>
          <a:prstGeom prst="rect">
            <a:avLst/>
          </a:prstGeom>
        </p:spPr>
        <p:txBody>
          <a:bodyPr vert="horz" lIns="91440" tIns="45720" rIns="91440" bIns="45720" rtlCol="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sz="3600" b="0" kern="1200" cap="none">
                <a:solidFill>
                  <a:schemeClr val="bg1"/>
                </a:solidFill>
                <a:latin typeface="Arial" panose="020B0604020202020204" pitchFamily="34" charset="0"/>
                <a:ea typeface="+mj-ea"/>
                <a:cs typeface="Arial" panose="020B0604020202020204" pitchFamily="34" charset="0"/>
              </a:defRPr>
            </a:lvl1pPr>
          </a:lstStyle>
          <a:p>
            <a:r>
              <a:rPr lang="fi-FI" b="1" dirty="0">
                <a:latin typeface="+mj-lt"/>
              </a:rPr>
              <a:t>2 Star</a:t>
            </a:r>
          </a:p>
        </p:txBody>
      </p:sp>
      <p:sp>
        <p:nvSpPr>
          <p:cNvPr id="7" name="Tekstin paikkamerkki 5">
            <a:extLst>
              <a:ext uri="{FF2B5EF4-FFF2-40B4-BE49-F238E27FC236}">
                <a16:creationId xmlns:a16="http://schemas.microsoft.com/office/drawing/2014/main" id="{CB3D9D15-F6CF-4373-A97E-C26E5209034E}"/>
              </a:ext>
            </a:extLst>
          </p:cNvPr>
          <p:cNvSpPr txBox="1">
            <a:spLocks/>
          </p:cNvSpPr>
          <p:nvPr/>
        </p:nvSpPr>
        <p:spPr>
          <a:xfrm>
            <a:off x="5207623" y="3603381"/>
            <a:ext cx="1895984" cy="648072"/>
          </a:xfrm>
          <a:prstGeom prst="rect">
            <a:avLst/>
          </a:prstGeom>
        </p:spPr>
        <p:txBody>
          <a:bodyPr vert="horz" lIns="91440" tIns="45720" rIns="91440" bIns="45720" rtlCol="0" anchor="t">
            <a:normAutofit fontScale="85000" lnSpcReduction="10000"/>
          </a:bodyPr>
          <a:lstStyle>
            <a:lvl1pPr marL="0" indent="0" algn="ctr" defTabSz="914400" rtl="0" eaLnBrk="1" latinLnBrk="0" hangingPunct="1">
              <a:spcBef>
                <a:spcPct val="20000"/>
              </a:spcBef>
              <a:buClr>
                <a:srgbClr val="009AA6"/>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Clr>
                <a:srgbClr val="009AA6"/>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
                <a:srgbClr val="009AA6"/>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i-FI" dirty="0">
                <a:latin typeface="+mj-lt"/>
              </a:rPr>
              <a:t>Species composition</a:t>
            </a:r>
          </a:p>
          <a:p>
            <a:r>
              <a:rPr lang="fi-FI" dirty="0">
                <a:latin typeface="+mj-lt"/>
              </a:rPr>
              <a:t>Strutural Diversity</a:t>
            </a:r>
          </a:p>
        </p:txBody>
      </p:sp>
      <p:sp>
        <p:nvSpPr>
          <p:cNvPr id="8" name="Otsikko 4">
            <a:extLst>
              <a:ext uri="{FF2B5EF4-FFF2-40B4-BE49-F238E27FC236}">
                <a16:creationId xmlns:a16="http://schemas.microsoft.com/office/drawing/2014/main" id="{86AAF263-EAC1-4425-8C99-D1967D530952}"/>
              </a:ext>
            </a:extLst>
          </p:cNvPr>
          <p:cNvSpPr txBox="1">
            <a:spLocks/>
          </p:cNvSpPr>
          <p:nvPr/>
        </p:nvSpPr>
        <p:spPr>
          <a:xfrm>
            <a:off x="7589661" y="2235229"/>
            <a:ext cx="1823976" cy="1368152"/>
          </a:xfrm>
          <a:prstGeom prst="rect">
            <a:avLst/>
          </a:prstGeom>
        </p:spPr>
        <p:txBody>
          <a:bodyPr vert="horz" lIns="91440" tIns="45720" rIns="91440" bIns="45720" rtlCol="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sz="3600" b="0" kern="1200" cap="none">
                <a:solidFill>
                  <a:schemeClr val="bg1"/>
                </a:solidFill>
                <a:latin typeface="Arial" panose="020B0604020202020204" pitchFamily="34" charset="0"/>
                <a:ea typeface="+mj-ea"/>
                <a:cs typeface="Arial" panose="020B0604020202020204" pitchFamily="34" charset="0"/>
              </a:defRPr>
            </a:lvl1pPr>
          </a:lstStyle>
          <a:p>
            <a:r>
              <a:rPr lang="fi-FI" b="1" dirty="0">
                <a:latin typeface="+mj-lt"/>
              </a:rPr>
              <a:t>1 Star</a:t>
            </a:r>
          </a:p>
        </p:txBody>
      </p:sp>
      <p:sp>
        <p:nvSpPr>
          <p:cNvPr id="9" name="Tekstin paikkamerkki 5">
            <a:extLst>
              <a:ext uri="{FF2B5EF4-FFF2-40B4-BE49-F238E27FC236}">
                <a16:creationId xmlns:a16="http://schemas.microsoft.com/office/drawing/2014/main" id="{BC08456B-034B-4B61-A2B3-EA79EDC4B63D}"/>
              </a:ext>
            </a:extLst>
          </p:cNvPr>
          <p:cNvSpPr txBox="1">
            <a:spLocks/>
          </p:cNvSpPr>
          <p:nvPr/>
        </p:nvSpPr>
        <p:spPr>
          <a:xfrm>
            <a:off x="7517653" y="3603381"/>
            <a:ext cx="1895984" cy="648072"/>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rgbClr val="009AA6"/>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Clr>
                <a:srgbClr val="009AA6"/>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
                <a:srgbClr val="009AA6"/>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i-FI" sz="1400" dirty="0"/>
              <a:t>Ecosystem function</a:t>
            </a:r>
          </a:p>
          <a:p>
            <a:r>
              <a:rPr lang="fi-FI" sz="1400" dirty="0"/>
              <a:t>External Exchanges </a:t>
            </a:r>
          </a:p>
        </p:txBody>
      </p:sp>
      <p:sp>
        <p:nvSpPr>
          <p:cNvPr id="10" name="Suorakulmio 9">
            <a:extLst>
              <a:ext uri="{FF2B5EF4-FFF2-40B4-BE49-F238E27FC236}">
                <a16:creationId xmlns:a16="http://schemas.microsoft.com/office/drawing/2014/main" id="{51BA5153-436C-450A-8B0F-CE40A98D411A}"/>
              </a:ext>
            </a:extLst>
          </p:cNvPr>
          <p:cNvSpPr/>
          <p:nvPr/>
        </p:nvSpPr>
        <p:spPr>
          <a:xfrm>
            <a:off x="2759351" y="4251453"/>
            <a:ext cx="185998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2E3B3A82-0425-45FF-954B-C49E1F064BBB}"/>
              </a:ext>
            </a:extLst>
          </p:cNvPr>
          <p:cNvSpPr/>
          <p:nvPr/>
        </p:nvSpPr>
        <p:spPr>
          <a:xfrm>
            <a:off x="5207623" y="4251453"/>
            <a:ext cx="185998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B908CB58-1E56-447E-951C-BCC0B03AF352}"/>
              </a:ext>
            </a:extLst>
          </p:cNvPr>
          <p:cNvSpPr/>
          <p:nvPr/>
        </p:nvSpPr>
        <p:spPr>
          <a:xfrm>
            <a:off x="7589661" y="4251453"/>
            <a:ext cx="185998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87295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Otsikko 4">
            <a:extLst>
              <a:ext uri="{FF2B5EF4-FFF2-40B4-BE49-F238E27FC236}">
                <a16:creationId xmlns:a16="http://schemas.microsoft.com/office/drawing/2014/main" id="{F1EEB870-A8D6-43FD-8577-2469AB26D929}"/>
              </a:ext>
            </a:extLst>
          </p:cNvPr>
          <p:cNvSpPr txBox="1">
            <a:spLocks/>
          </p:cNvSpPr>
          <p:nvPr/>
        </p:nvSpPr>
        <p:spPr>
          <a:xfrm>
            <a:off x="2315580" y="1926573"/>
            <a:ext cx="7560839" cy="1368152"/>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fi-FI" sz="7200" dirty="0" err="1">
                <a:solidFill>
                  <a:schemeClr val="bg1"/>
                </a:solidFill>
              </a:rPr>
              <a:t>Thank</a:t>
            </a:r>
            <a:r>
              <a:rPr lang="fi-FI" sz="7200" dirty="0">
                <a:solidFill>
                  <a:schemeClr val="bg1"/>
                </a:solidFill>
              </a:rPr>
              <a:t> </a:t>
            </a:r>
            <a:r>
              <a:rPr lang="fi-FI" sz="7200" dirty="0" err="1">
                <a:solidFill>
                  <a:schemeClr val="bg1"/>
                </a:solidFill>
              </a:rPr>
              <a:t>you</a:t>
            </a:r>
            <a:r>
              <a:rPr lang="fi-FI" sz="7200" dirty="0">
                <a:solidFill>
                  <a:schemeClr val="bg1"/>
                </a:solidFill>
              </a:rPr>
              <a:t>!</a:t>
            </a:r>
          </a:p>
        </p:txBody>
      </p:sp>
      <p:sp>
        <p:nvSpPr>
          <p:cNvPr id="3" name="Tekstin paikkamerkki 5">
            <a:extLst>
              <a:ext uri="{FF2B5EF4-FFF2-40B4-BE49-F238E27FC236}">
                <a16:creationId xmlns:a16="http://schemas.microsoft.com/office/drawing/2014/main" id="{EA7D44D4-B6BA-4F1B-A608-C56A8C30CC28}"/>
              </a:ext>
            </a:extLst>
          </p:cNvPr>
          <p:cNvSpPr txBox="1">
            <a:spLocks/>
          </p:cNvSpPr>
          <p:nvPr/>
        </p:nvSpPr>
        <p:spPr>
          <a:xfrm>
            <a:off x="2807748" y="3347772"/>
            <a:ext cx="6576504" cy="13681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dirty="0">
                <a:solidFill>
                  <a:schemeClr val="bg1"/>
                </a:solidFill>
              </a:rPr>
              <a:t>www.cewp.eu</a:t>
            </a:r>
          </a:p>
          <a:p>
            <a:pPr marL="0" indent="0" algn="ctr">
              <a:buNone/>
            </a:pPr>
            <a:endParaRPr lang="fi-FI" dirty="0">
              <a:solidFill>
                <a:schemeClr val="bg1"/>
              </a:solidFill>
            </a:endParaRPr>
          </a:p>
        </p:txBody>
      </p:sp>
      <p:pic>
        <p:nvPicPr>
          <p:cNvPr id="10" name="Kuva 9">
            <a:extLst>
              <a:ext uri="{FF2B5EF4-FFF2-40B4-BE49-F238E27FC236}">
                <a16:creationId xmlns:a16="http://schemas.microsoft.com/office/drawing/2014/main" id="{62A6CA18-1F57-4F36-9C9E-36272F183E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5032" y="6056633"/>
            <a:ext cx="534169" cy="432048"/>
          </a:xfrm>
          <a:prstGeom prst="rect">
            <a:avLst/>
          </a:prstGeom>
        </p:spPr>
      </p:pic>
      <p:sp>
        <p:nvSpPr>
          <p:cNvPr id="11" name="Tekstiruutu 10">
            <a:extLst>
              <a:ext uri="{FF2B5EF4-FFF2-40B4-BE49-F238E27FC236}">
                <a16:creationId xmlns:a16="http://schemas.microsoft.com/office/drawing/2014/main" id="{B2AC9AC7-CDDB-4383-A4F0-F1901C04A65A}"/>
              </a:ext>
            </a:extLst>
          </p:cNvPr>
          <p:cNvSpPr txBox="1"/>
          <p:nvPr/>
        </p:nvSpPr>
        <p:spPr>
          <a:xfrm>
            <a:off x="9073661" y="6119349"/>
            <a:ext cx="3493477" cy="369332"/>
          </a:xfrm>
          <a:prstGeom prst="rect">
            <a:avLst/>
          </a:prstGeom>
          <a:noFill/>
        </p:spPr>
        <p:txBody>
          <a:bodyPr wrap="square" rtlCol="0">
            <a:spAutoFit/>
          </a:bodyPr>
          <a:lstStyle/>
          <a:p>
            <a:r>
              <a:rPr lang="fi-FI" dirty="0">
                <a:solidFill>
                  <a:schemeClr val="bg1"/>
                </a:solidFill>
              </a:rPr>
              <a:t>Twitter @</a:t>
            </a:r>
            <a:r>
              <a:rPr lang="fi-FI" dirty="0" err="1">
                <a:solidFill>
                  <a:schemeClr val="bg1"/>
                </a:solidFill>
              </a:rPr>
              <a:t>ChinaEUwater</a:t>
            </a:r>
            <a:endParaRPr lang="fi-FI" dirty="0">
              <a:solidFill>
                <a:schemeClr val="bg1"/>
              </a:solidFill>
            </a:endParaRPr>
          </a:p>
        </p:txBody>
      </p:sp>
    </p:spTree>
    <p:extLst>
      <p:ext uri="{BB962C8B-B14F-4D97-AF65-F5344CB8AC3E}">
        <p14:creationId xmlns:p14="http://schemas.microsoft.com/office/powerpoint/2010/main" val="60925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4">
            <a:extLst>
              <a:ext uri="{FF2B5EF4-FFF2-40B4-BE49-F238E27FC236}">
                <a16:creationId xmlns:a16="http://schemas.microsoft.com/office/drawing/2014/main" id="{F1EEB870-A8D6-43FD-8577-2469AB26D929}"/>
              </a:ext>
            </a:extLst>
          </p:cNvPr>
          <p:cNvSpPr txBox="1">
            <a:spLocks/>
          </p:cNvSpPr>
          <p:nvPr/>
        </p:nvSpPr>
        <p:spPr>
          <a:xfrm>
            <a:off x="2315580" y="1926573"/>
            <a:ext cx="7560839" cy="1368152"/>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zh-CN" altLang="en-US" sz="7200" dirty="0">
                <a:solidFill>
                  <a:schemeClr val="bg1"/>
                </a:solidFill>
              </a:rPr>
              <a:t>谢谢</a:t>
            </a:r>
            <a:r>
              <a:rPr lang="fi-FI" sz="7200" dirty="0">
                <a:solidFill>
                  <a:schemeClr val="bg1"/>
                </a:solidFill>
              </a:rPr>
              <a:t>!</a:t>
            </a:r>
          </a:p>
        </p:txBody>
      </p:sp>
      <p:pic>
        <p:nvPicPr>
          <p:cNvPr id="7" name="Kuva 6">
            <a:extLst>
              <a:ext uri="{FF2B5EF4-FFF2-40B4-BE49-F238E27FC236}">
                <a16:creationId xmlns:a16="http://schemas.microsoft.com/office/drawing/2014/main" id="{6C565A67-2CCD-4CC4-A8F8-DEAF93D08DD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186" y="6056633"/>
            <a:ext cx="534169" cy="432048"/>
          </a:xfrm>
          <a:prstGeom prst="rect">
            <a:avLst/>
          </a:prstGeom>
        </p:spPr>
      </p:pic>
      <p:sp>
        <p:nvSpPr>
          <p:cNvPr id="8" name="Tekstiruutu 7">
            <a:extLst>
              <a:ext uri="{FF2B5EF4-FFF2-40B4-BE49-F238E27FC236}">
                <a16:creationId xmlns:a16="http://schemas.microsoft.com/office/drawing/2014/main" id="{532CCC6B-326E-4773-B716-0DA4E8B841BA}"/>
              </a:ext>
            </a:extLst>
          </p:cNvPr>
          <p:cNvSpPr txBox="1"/>
          <p:nvPr/>
        </p:nvSpPr>
        <p:spPr>
          <a:xfrm>
            <a:off x="8897815" y="6119349"/>
            <a:ext cx="3493477" cy="369332"/>
          </a:xfrm>
          <a:prstGeom prst="rect">
            <a:avLst/>
          </a:prstGeom>
          <a:noFill/>
        </p:spPr>
        <p:txBody>
          <a:bodyPr wrap="square" rtlCol="0">
            <a:spAutoFit/>
          </a:bodyPr>
          <a:lstStyle/>
          <a:p>
            <a:r>
              <a:rPr lang="fi-FI" dirty="0">
                <a:solidFill>
                  <a:schemeClr val="bg1"/>
                </a:solidFill>
              </a:rPr>
              <a:t>Twitter @</a:t>
            </a:r>
            <a:r>
              <a:rPr lang="fi-FI" dirty="0" err="1">
                <a:solidFill>
                  <a:schemeClr val="bg1"/>
                </a:solidFill>
              </a:rPr>
              <a:t>ChinaEUwater</a:t>
            </a:r>
            <a:endParaRPr lang="fi-FI" dirty="0">
              <a:solidFill>
                <a:schemeClr val="bg1"/>
              </a:solidFill>
            </a:endParaRPr>
          </a:p>
        </p:txBody>
      </p:sp>
      <p:sp>
        <p:nvSpPr>
          <p:cNvPr id="10" name="Tekstin paikkamerkki 5">
            <a:extLst>
              <a:ext uri="{FF2B5EF4-FFF2-40B4-BE49-F238E27FC236}">
                <a16:creationId xmlns:a16="http://schemas.microsoft.com/office/drawing/2014/main" id="{1136E55B-1104-46A8-B4B6-1EC134AC773C}"/>
              </a:ext>
            </a:extLst>
          </p:cNvPr>
          <p:cNvSpPr txBox="1">
            <a:spLocks/>
          </p:cNvSpPr>
          <p:nvPr/>
        </p:nvSpPr>
        <p:spPr>
          <a:xfrm>
            <a:off x="2807748" y="3347772"/>
            <a:ext cx="6576504" cy="13681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dirty="0">
                <a:solidFill>
                  <a:schemeClr val="bg1"/>
                </a:solidFill>
              </a:rPr>
              <a:t>www.cewp.eu</a:t>
            </a:r>
          </a:p>
          <a:p>
            <a:pPr marL="0" indent="0" algn="ctr">
              <a:buNone/>
            </a:pPr>
            <a:endParaRPr lang="fi-FI" dirty="0">
              <a:solidFill>
                <a:schemeClr val="bg1"/>
              </a:solidFill>
            </a:endParaRPr>
          </a:p>
        </p:txBody>
      </p:sp>
    </p:spTree>
    <p:extLst>
      <p:ext uri="{BB962C8B-B14F-4D97-AF65-F5344CB8AC3E}">
        <p14:creationId xmlns:p14="http://schemas.microsoft.com/office/powerpoint/2010/main" val="320499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2000" r="-32000"/>
          </a:stretch>
        </a:blip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BE4E6CDB-ED49-4181-9862-84E020B4DA01}"/>
              </a:ext>
            </a:extLst>
          </p:cNvPr>
          <p:cNvSpPr/>
          <p:nvPr/>
        </p:nvSpPr>
        <p:spPr>
          <a:xfrm>
            <a:off x="890954" y="0"/>
            <a:ext cx="4454769" cy="6858000"/>
          </a:xfrm>
          <a:prstGeom prst="rect">
            <a:avLst/>
          </a:prstGeom>
          <a:solidFill>
            <a:schemeClr val="tx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isällön paikkamerkki 5">
            <a:extLst>
              <a:ext uri="{FF2B5EF4-FFF2-40B4-BE49-F238E27FC236}">
                <a16:creationId xmlns:a16="http://schemas.microsoft.com/office/drawing/2014/main" id="{6BF8F86D-1B6B-444E-8D37-A4BD74DF81E6}"/>
              </a:ext>
            </a:extLst>
          </p:cNvPr>
          <p:cNvSpPr txBox="1">
            <a:spLocks/>
          </p:cNvSpPr>
          <p:nvPr/>
        </p:nvSpPr>
        <p:spPr>
          <a:xfrm>
            <a:off x="2103343" y="4321645"/>
            <a:ext cx="2814646" cy="2296164"/>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rgbClr val="009AA6"/>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Clr>
                <a:srgbClr val="009AA6"/>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
                <a:srgbClr val="009AA6"/>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
                <a:srgbClr val="009AA6"/>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fi-FI" sz="2000" b="0" dirty="0">
                <a:latin typeface="+mj-lt"/>
                <a:hlinkClick r:id="rId4"/>
              </a:rPr>
              <a:t>aimendes@uevora.pt</a:t>
            </a:r>
            <a:endParaRPr lang="fi-FI" sz="2000" b="0" dirty="0">
              <a:latin typeface="+mj-lt"/>
            </a:endParaRPr>
          </a:p>
          <a:p>
            <a:pPr algn="ctr"/>
            <a:endParaRPr lang="fi-FI" sz="2000" b="0" dirty="0">
              <a:latin typeface="+mj-lt"/>
            </a:endParaRPr>
          </a:p>
          <a:p>
            <a:pPr algn="ctr"/>
            <a:r>
              <a:rPr lang="fi-FI" sz="2000" b="0" dirty="0">
                <a:latin typeface="+mj-lt"/>
              </a:rPr>
              <a:t>University of Évora</a:t>
            </a:r>
          </a:p>
          <a:p>
            <a:pPr algn="ctr"/>
            <a:r>
              <a:rPr lang="fi-FI" sz="2000" b="0" dirty="0">
                <a:latin typeface="+mj-lt"/>
              </a:rPr>
              <a:t>Portugal</a:t>
            </a:r>
          </a:p>
          <a:p>
            <a:pPr algn="ctr"/>
            <a:r>
              <a:rPr lang="fi-FI" sz="2000" b="0" dirty="0">
                <a:latin typeface="+mj-lt"/>
              </a:rPr>
              <a:t>PhD, Professor</a:t>
            </a:r>
          </a:p>
          <a:p>
            <a:pPr algn="ctr"/>
            <a:endParaRPr lang="fi-FI" sz="2000" b="0" dirty="0"/>
          </a:p>
        </p:txBody>
      </p:sp>
      <p:pic>
        <p:nvPicPr>
          <p:cNvPr id="13" name="Kuva 12">
            <a:extLst>
              <a:ext uri="{FF2B5EF4-FFF2-40B4-BE49-F238E27FC236}">
                <a16:creationId xmlns:a16="http://schemas.microsoft.com/office/drawing/2014/main" id="{21CFC7E1-203E-4D22-9E82-A7A6E90CBF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45751" y="2906332"/>
            <a:ext cx="918064" cy="1175122"/>
          </a:xfrm>
          <a:prstGeom prst="rect">
            <a:avLst/>
          </a:prstGeom>
        </p:spPr>
      </p:pic>
      <p:pic>
        <p:nvPicPr>
          <p:cNvPr id="5" name="Content Placeholder 4">
            <a:extLst>
              <a:ext uri="{FF2B5EF4-FFF2-40B4-BE49-F238E27FC236}">
                <a16:creationId xmlns:a16="http://schemas.microsoft.com/office/drawing/2014/main" id="{F3CD82D1-88DF-49F3-9E41-DDCD27FCCC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5257" y="1248245"/>
            <a:ext cx="3073400" cy="3073400"/>
          </a:xfrm>
          <a:prstGeom prst="rect">
            <a:avLst/>
          </a:prstGeom>
        </p:spPr>
      </p:pic>
      <p:sp>
        <p:nvSpPr>
          <p:cNvPr id="6" name="TextBox 5">
            <a:extLst>
              <a:ext uri="{FF2B5EF4-FFF2-40B4-BE49-F238E27FC236}">
                <a16:creationId xmlns:a16="http://schemas.microsoft.com/office/drawing/2014/main" id="{C691B557-B219-4B85-AA44-C193F3160CF2}"/>
              </a:ext>
            </a:extLst>
          </p:cNvPr>
          <p:cNvSpPr txBox="1"/>
          <p:nvPr/>
        </p:nvSpPr>
        <p:spPr>
          <a:xfrm>
            <a:off x="7082990" y="4502089"/>
            <a:ext cx="3005667" cy="646331"/>
          </a:xfrm>
          <a:prstGeom prst="rect">
            <a:avLst/>
          </a:prstGeom>
          <a:noFill/>
        </p:spPr>
        <p:txBody>
          <a:bodyPr wrap="square" rtlCol="0">
            <a:spAutoFit/>
          </a:bodyPr>
          <a:lstStyle/>
          <a:p>
            <a:r>
              <a:rPr lang="en-AU" dirty="0">
                <a:solidFill>
                  <a:schemeClr val="bg1"/>
                </a:solidFill>
              </a:rPr>
              <a:t>https://</a:t>
            </a:r>
            <a:r>
              <a:rPr lang="en-AU" dirty="0" err="1">
                <a:solidFill>
                  <a:schemeClr val="bg1"/>
                </a:solidFill>
              </a:rPr>
              <a:t>pt.surveymonkey.com</a:t>
            </a:r>
            <a:r>
              <a:rPr lang="en-AU" dirty="0">
                <a:solidFill>
                  <a:schemeClr val="bg1"/>
                </a:solidFill>
              </a:rPr>
              <a:t>/r/8XYGB36</a:t>
            </a:r>
          </a:p>
        </p:txBody>
      </p:sp>
    </p:spTree>
    <p:extLst>
      <p:ext uri="{BB962C8B-B14F-4D97-AF65-F5344CB8AC3E}">
        <p14:creationId xmlns:p14="http://schemas.microsoft.com/office/powerpoint/2010/main" val="231375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aixaDeTexto 2">
            <a:extLst>
              <a:ext uri="{FF2B5EF4-FFF2-40B4-BE49-F238E27FC236}">
                <a16:creationId xmlns:a16="http://schemas.microsoft.com/office/drawing/2014/main" id="{634ACFDD-2E18-49CA-8FE3-DE1C3F84788E}"/>
              </a:ext>
            </a:extLst>
          </p:cNvPr>
          <p:cNvSpPr txBox="1">
            <a:spLocks noChangeArrowheads="1"/>
          </p:cNvSpPr>
          <p:nvPr/>
        </p:nvSpPr>
        <p:spPr bwMode="auto">
          <a:xfrm>
            <a:off x="1793876" y="6446839"/>
            <a:ext cx="8145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PT" altLang="en-US" sz="1200" dirty="0">
                <a:cs typeface="Arial" panose="020B0604020202020204" pitchFamily="34" charset="0"/>
              </a:rPr>
              <a:t>In </a:t>
            </a:r>
            <a:r>
              <a:rPr lang="pt-PT" altLang="en-US" sz="1200" dirty="0">
                <a:solidFill>
                  <a:srgbClr val="00B0F0"/>
                </a:solidFill>
                <a:cs typeface="Arial" panose="020B0604020202020204" pitchFamily="34" charset="0"/>
                <a:hlinkClick r:id="rId3"/>
              </a:rPr>
              <a:t>“Review of policy river restoration drivers in Europe” </a:t>
            </a:r>
            <a:r>
              <a:rPr lang="pt-PT" altLang="en-US" sz="1200" dirty="0">
                <a:cs typeface="Arial" panose="020B0604020202020204" pitchFamily="34" charset="0"/>
              </a:rPr>
              <a:t>– European Centre for River Restoration - </a:t>
            </a:r>
          </a:p>
        </p:txBody>
      </p:sp>
      <p:graphicFrame>
        <p:nvGraphicFramePr>
          <p:cNvPr id="7" name="Diagrama 6">
            <a:extLst>
              <a:ext uri="{FF2B5EF4-FFF2-40B4-BE49-F238E27FC236}">
                <a16:creationId xmlns:a16="http://schemas.microsoft.com/office/drawing/2014/main" id="{DB58043A-2813-4DFE-86D6-329CD8A506F2}"/>
              </a:ext>
            </a:extLst>
          </p:cNvPr>
          <p:cNvGraphicFramePr/>
          <p:nvPr>
            <p:extLst>
              <p:ext uri="{D42A27DB-BD31-4B8C-83A1-F6EECF244321}">
                <p14:modId xmlns:p14="http://schemas.microsoft.com/office/powerpoint/2010/main" val="2547906461"/>
              </p:ext>
            </p:extLst>
          </p:nvPr>
        </p:nvGraphicFramePr>
        <p:xfrm>
          <a:off x="738442" y="1263816"/>
          <a:ext cx="9926245" cy="51830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365" name="Rectangle 1">
            <a:extLst>
              <a:ext uri="{FF2B5EF4-FFF2-40B4-BE49-F238E27FC236}">
                <a16:creationId xmlns:a16="http://schemas.microsoft.com/office/drawing/2014/main" id="{ECF67AC0-0DE2-410E-93AC-07D5780348A7}"/>
              </a:ext>
            </a:extLst>
          </p:cNvPr>
          <p:cNvSpPr>
            <a:spLocks noChangeArrowheads="1"/>
          </p:cNvSpPr>
          <p:nvPr/>
        </p:nvSpPr>
        <p:spPr bwMode="auto">
          <a:xfrm>
            <a:off x="8672513" y="6635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3" name="Title 2">
            <a:extLst>
              <a:ext uri="{FF2B5EF4-FFF2-40B4-BE49-F238E27FC236}">
                <a16:creationId xmlns:a16="http://schemas.microsoft.com/office/drawing/2014/main" id="{DF89BB8D-E775-4275-B442-FEFD64ABA592}"/>
              </a:ext>
            </a:extLst>
          </p:cNvPr>
          <p:cNvSpPr>
            <a:spLocks noGrp="1"/>
          </p:cNvSpPr>
          <p:nvPr>
            <p:ph type="title"/>
          </p:nvPr>
        </p:nvSpPr>
        <p:spPr>
          <a:xfrm>
            <a:off x="677334" y="341087"/>
            <a:ext cx="8596668" cy="1320800"/>
          </a:xfrm>
        </p:spPr>
        <p:txBody>
          <a:bodyPr/>
          <a:lstStyle/>
          <a:p>
            <a:r>
              <a:rPr lang="pt-PT" b="1" dirty="0"/>
              <a:t>Drivers of Restoration in Europe</a:t>
            </a:r>
            <a:endParaRPr lang="en-GB" b="1" dirty="0"/>
          </a:p>
        </p:txBody>
      </p:sp>
    </p:spTree>
    <p:extLst>
      <p:ext uri="{BB962C8B-B14F-4D97-AF65-F5344CB8AC3E}">
        <p14:creationId xmlns:p14="http://schemas.microsoft.com/office/powerpoint/2010/main" val="3869939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B58043A-2813-4DFE-86D6-329CD8A506F2}"/>
              </a:ext>
            </a:extLst>
          </p:cNvPr>
          <p:cNvGraphicFramePr/>
          <p:nvPr>
            <p:extLst>
              <p:ext uri="{D42A27DB-BD31-4B8C-83A1-F6EECF244321}">
                <p14:modId xmlns:p14="http://schemas.microsoft.com/office/powerpoint/2010/main" val="4127553457"/>
              </p:ext>
            </p:extLst>
          </p:nvPr>
        </p:nvGraphicFramePr>
        <p:xfrm>
          <a:off x="364807" y="1487885"/>
          <a:ext cx="10311431" cy="5010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5" name="Rectangle 1">
            <a:extLst>
              <a:ext uri="{FF2B5EF4-FFF2-40B4-BE49-F238E27FC236}">
                <a16:creationId xmlns:a16="http://schemas.microsoft.com/office/drawing/2014/main" id="{ECF67AC0-0DE2-410E-93AC-07D5780348A7}"/>
              </a:ext>
            </a:extLst>
          </p:cNvPr>
          <p:cNvSpPr>
            <a:spLocks noChangeArrowheads="1"/>
          </p:cNvSpPr>
          <p:nvPr/>
        </p:nvSpPr>
        <p:spPr bwMode="auto">
          <a:xfrm>
            <a:off x="8672513" y="6635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3" name="Title 2">
            <a:extLst>
              <a:ext uri="{FF2B5EF4-FFF2-40B4-BE49-F238E27FC236}">
                <a16:creationId xmlns:a16="http://schemas.microsoft.com/office/drawing/2014/main" id="{DF89BB8D-E775-4275-B442-FEFD64ABA592}"/>
              </a:ext>
            </a:extLst>
          </p:cNvPr>
          <p:cNvSpPr>
            <a:spLocks noGrp="1"/>
          </p:cNvSpPr>
          <p:nvPr>
            <p:ph type="title"/>
          </p:nvPr>
        </p:nvSpPr>
        <p:spPr>
          <a:xfrm>
            <a:off x="677334" y="341087"/>
            <a:ext cx="8596668" cy="1320800"/>
          </a:xfrm>
        </p:spPr>
        <p:txBody>
          <a:bodyPr/>
          <a:lstStyle/>
          <a:p>
            <a:r>
              <a:rPr lang="pt-PT" b="1" dirty="0"/>
              <a:t>Drivers of Restoration in China</a:t>
            </a:r>
            <a:endParaRPr lang="en-GB" b="1" dirty="0"/>
          </a:p>
        </p:txBody>
      </p:sp>
    </p:spTree>
    <p:extLst>
      <p:ext uri="{BB962C8B-B14F-4D97-AF65-F5344CB8AC3E}">
        <p14:creationId xmlns:p14="http://schemas.microsoft.com/office/powerpoint/2010/main" val="697152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a:ext>
            </a:extLst>
          </a:blip>
          <a:srcRect l="4969" t="7786" r="4274" b="3469"/>
          <a:stretch/>
        </p:blipFill>
        <p:spPr>
          <a:xfrm>
            <a:off x="894522" y="1779105"/>
            <a:ext cx="3816625" cy="4831088"/>
          </a:xfrm>
          <a:prstGeom prst="rect">
            <a:avLst/>
          </a:prstGeom>
          <a:ln>
            <a:solidFill>
              <a:schemeClr val="tx1"/>
            </a:solidFill>
          </a:ln>
        </p:spPr>
      </p:pic>
      <p:sp>
        <p:nvSpPr>
          <p:cNvPr id="3" name="Retângulo 2"/>
          <p:cNvSpPr/>
          <p:nvPr/>
        </p:nvSpPr>
        <p:spPr>
          <a:xfrm>
            <a:off x="5022159" y="4301869"/>
            <a:ext cx="5785735" cy="2308324"/>
          </a:xfrm>
          <a:prstGeom prst="rect">
            <a:avLst/>
          </a:prstGeom>
        </p:spPr>
        <p:txBody>
          <a:bodyPr wrap="square">
            <a:spAutoFit/>
          </a:bodyPr>
          <a:lstStyle/>
          <a:p>
            <a:r>
              <a:rPr lang="en-US" dirty="0">
                <a:solidFill>
                  <a:schemeClr val="tx2"/>
                </a:solidFill>
                <a:latin typeface="Arial" panose="020B0604020202020204" pitchFamily="34" charset="0"/>
                <a:ea typeface="Arimo" panose="020B0604020202020204" pitchFamily="34" charset="0"/>
                <a:cs typeface="Arial" panose="020B0604020202020204" pitchFamily="34" charset="0"/>
              </a:rPr>
              <a:t>McDonald, T., Gann, G.D., Jonson, J., Dixon, K.W. 2016. </a:t>
            </a:r>
            <a:r>
              <a:rPr lang="en-US" b="1" i="1" dirty="0">
                <a:solidFill>
                  <a:schemeClr val="tx2"/>
                </a:solidFill>
                <a:latin typeface="Arial" panose="020B0604020202020204" pitchFamily="34" charset="0"/>
                <a:ea typeface="Arimo" panose="020B0604020202020204" pitchFamily="34" charset="0"/>
                <a:cs typeface="Arial" panose="020B0604020202020204" pitchFamily="34" charset="0"/>
              </a:rPr>
              <a:t>International Standards for the Practice of Ecological Restoration - Including Principles and Key Concepts</a:t>
            </a:r>
            <a:r>
              <a:rPr lang="en-US" dirty="0">
                <a:solidFill>
                  <a:schemeClr val="tx2"/>
                </a:solidFill>
                <a:latin typeface="Arial" panose="020B0604020202020204" pitchFamily="34" charset="0"/>
                <a:ea typeface="Arimo" panose="020B0604020202020204" pitchFamily="34" charset="0"/>
                <a:cs typeface="Arial" panose="020B0604020202020204" pitchFamily="34" charset="0"/>
              </a:rPr>
              <a:t>. First Edition. Society for Ecological Restoration, Washington D.C.</a:t>
            </a:r>
          </a:p>
          <a:p>
            <a:endParaRPr lang="en-US" dirty="0">
              <a:solidFill>
                <a:schemeClr val="tx2"/>
              </a:solidFill>
              <a:latin typeface="Arial" panose="020B0604020202020204" pitchFamily="34" charset="0"/>
              <a:ea typeface="Arimo" panose="020B0604020202020204" pitchFamily="34" charset="0"/>
              <a:cs typeface="Arial" panose="020B0604020202020204" pitchFamily="34" charset="0"/>
            </a:endParaRPr>
          </a:p>
          <a:p>
            <a:r>
              <a:rPr lang="en-US" dirty="0">
                <a:solidFill>
                  <a:schemeClr val="tx2"/>
                </a:solidFill>
                <a:latin typeface="Arial" panose="020B0604020202020204" pitchFamily="34" charset="0"/>
                <a:ea typeface="Arimo" panose="020B0604020202020204" pitchFamily="34" charset="0"/>
                <a:cs typeface="Arial" panose="020B0604020202020204" pitchFamily="34" charset="0"/>
              </a:rPr>
              <a:t>Free download at:</a:t>
            </a:r>
          </a:p>
          <a:p>
            <a:r>
              <a:rPr lang="pt-PT" dirty="0">
                <a:solidFill>
                  <a:schemeClr val="tx2"/>
                </a:solidFill>
                <a:latin typeface="Arial" panose="020B0604020202020204" pitchFamily="34" charset="0"/>
                <a:ea typeface="Arimo" panose="020B0604020202020204" pitchFamily="34" charset="0"/>
                <a:cs typeface="Arial" panose="020B0604020202020204" pitchFamily="34" charset="0"/>
              </a:rPr>
              <a:t>http://www.ser.org/?page=SERStandards</a:t>
            </a:r>
          </a:p>
        </p:txBody>
      </p:sp>
      <p:sp>
        <p:nvSpPr>
          <p:cNvPr id="4" name="Title 3">
            <a:extLst>
              <a:ext uri="{FF2B5EF4-FFF2-40B4-BE49-F238E27FC236}">
                <a16:creationId xmlns:a16="http://schemas.microsoft.com/office/drawing/2014/main" id="{12DBE08D-7786-4686-9CFF-2B1E67345B8F}"/>
              </a:ext>
            </a:extLst>
          </p:cNvPr>
          <p:cNvSpPr>
            <a:spLocks noGrp="1"/>
          </p:cNvSpPr>
          <p:nvPr>
            <p:ph type="title"/>
          </p:nvPr>
        </p:nvSpPr>
        <p:spPr>
          <a:xfrm>
            <a:off x="281609" y="335308"/>
            <a:ext cx="10515600" cy="1325563"/>
          </a:xfrm>
        </p:spPr>
        <p:txBody>
          <a:bodyPr>
            <a:normAutofit/>
          </a:bodyPr>
          <a:lstStyle/>
          <a:p>
            <a:r>
              <a:rPr lang="pt-PT" sz="3600" dirty="0">
                <a:latin typeface="Arial" charset="0"/>
                <a:ea typeface="Arial" charset="0"/>
                <a:cs typeface="Arial" charset="0"/>
              </a:rPr>
              <a:t>International </a:t>
            </a:r>
            <a:r>
              <a:rPr lang="pt-PT" sz="3600" dirty="0" err="1">
                <a:latin typeface="Arial" charset="0"/>
                <a:ea typeface="Arial" charset="0"/>
                <a:cs typeface="Arial" charset="0"/>
              </a:rPr>
              <a:t>definitions</a:t>
            </a:r>
            <a:r>
              <a:rPr lang="pt-PT" sz="3600" dirty="0">
                <a:latin typeface="Arial" charset="0"/>
                <a:ea typeface="Arial" charset="0"/>
                <a:cs typeface="Arial" charset="0"/>
              </a:rPr>
              <a:t> </a:t>
            </a:r>
            <a:r>
              <a:rPr lang="pt-PT" sz="3600" dirty="0" err="1">
                <a:latin typeface="Arial" charset="0"/>
                <a:ea typeface="Arial" charset="0"/>
                <a:cs typeface="Arial" charset="0"/>
              </a:rPr>
              <a:t>of</a:t>
            </a:r>
            <a:r>
              <a:rPr lang="pt-PT" sz="3600" dirty="0">
                <a:latin typeface="Arial" charset="0"/>
                <a:ea typeface="Arial" charset="0"/>
                <a:cs typeface="Arial" charset="0"/>
              </a:rPr>
              <a:t> </a:t>
            </a:r>
            <a:r>
              <a:rPr lang="pt-PT" sz="3600" dirty="0" err="1">
                <a:latin typeface="Arial" charset="0"/>
                <a:ea typeface="Arial" charset="0"/>
                <a:cs typeface="Arial" charset="0"/>
              </a:rPr>
              <a:t>restorations</a:t>
            </a:r>
            <a:r>
              <a:rPr lang="pt-PT" sz="3600" dirty="0">
                <a:latin typeface="Arial" charset="0"/>
                <a:ea typeface="Arial" charset="0"/>
                <a:cs typeface="Arial" charset="0"/>
              </a:rPr>
              <a:t> </a:t>
            </a:r>
            <a:r>
              <a:rPr lang="pt-PT" sz="3600" dirty="0" err="1">
                <a:latin typeface="Arial" charset="0"/>
                <a:ea typeface="Arial" charset="0"/>
                <a:cs typeface="Arial" charset="0"/>
              </a:rPr>
              <a:t>practices</a:t>
            </a:r>
            <a:endParaRPr lang="en-GB" sz="3600" dirty="0"/>
          </a:p>
        </p:txBody>
      </p:sp>
      <p:sp>
        <p:nvSpPr>
          <p:cNvPr id="7" name="Rectangle 6">
            <a:extLst>
              <a:ext uri="{FF2B5EF4-FFF2-40B4-BE49-F238E27FC236}">
                <a16:creationId xmlns:a16="http://schemas.microsoft.com/office/drawing/2014/main" id="{C1911754-61B2-4C48-BE55-6266613E75CF}"/>
              </a:ext>
            </a:extLst>
          </p:cNvPr>
          <p:cNvSpPr/>
          <p:nvPr/>
        </p:nvSpPr>
        <p:spPr>
          <a:xfrm>
            <a:off x="5022159" y="1779105"/>
            <a:ext cx="6606624" cy="1569660"/>
          </a:xfrm>
          <a:prstGeom prst="rect">
            <a:avLst/>
          </a:prstGeom>
        </p:spPr>
        <p:txBody>
          <a:bodyPr wrap="square">
            <a:spAutoFit/>
          </a:bodyPr>
          <a:lstStyle/>
          <a:p>
            <a:pPr algn="just"/>
            <a:r>
              <a:rPr lang="pt-PT" sz="2400" dirty="0">
                <a:solidFill>
                  <a:schemeClr val="tx2"/>
                </a:solidFill>
                <a:latin typeface="Arial" panose="020B0604020202020204" pitchFamily="34" charset="0"/>
                <a:cs typeface="Arial" panose="020B0604020202020204" pitchFamily="34" charset="0"/>
              </a:rPr>
              <a:t>“</a:t>
            </a:r>
            <a:r>
              <a:rPr lang="pt-PT" sz="2400" dirty="0" err="1">
                <a:solidFill>
                  <a:schemeClr val="tx2"/>
                </a:solidFill>
                <a:latin typeface="Arial" panose="020B0604020202020204" pitchFamily="34" charset="0"/>
                <a:cs typeface="Arial" panose="020B0604020202020204" pitchFamily="34" charset="0"/>
              </a:rPr>
              <a:t>Ecological</a:t>
            </a:r>
            <a:r>
              <a:rPr lang="pt-PT" sz="2400" dirty="0">
                <a:solidFill>
                  <a:schemeClr val="tx2"/>
                </a:solidFill>
                <a:latin typeface="Arial" panose="020B0604020202020204" pitchFamily="34" charset="0"/>
                <a:cs typeface="Arial" panose="020B0604020202020204" pitchFamily="34" charset="0"/>
              </a:rPr>
              <a:t> </a:t>
            </a:r>
            <a:r>
              <a:rPr lang="pt-PT" sz="2400" dirty="0" err="1">
                <a:solidFill>
                  <a:schemeClr val="tx2"/>
                </a:solidFill>
                <a:latin typeface="Arial" panose="020B0604020202020204" pitchFamily="34" charset="0"/>
                <a:cs typeface="Arial" panose="020B0604020202020204" pitchFamily="34" charset="0"/>
              </a:rPr>
              <a:t>restoration</a:t>
            </a:r>
            <a:r>
              <a:rPr lang="pt-PT" sz="2400" dirty="0">
                <a:solidFill>
                  <a:schemeClr val="tx2"/>
                </a:solidFill>
                <a:latin typeface="Arial" panose="020B0604020202020204" pitchFamily="34" charset="0"/>
                <a:cs typeface="Arial" panose="020B0604020202020204" pitchFamily="34" charset="0"/>
              </a:rPr>
              <a:t> </a:t>
            </a:r>
            <a:r>
              <a:rPr lang="pt-PT" sz="2400" dirty="0" err="1">
                <a:solidFill>
                  <a:schemeClr val="tx2"/>
                </a:solidFill>
                <a:latin typeface="Arial" panose="020B0604020202020204" pitchFamily="34" charset="0"/>
                <a:cs typeface="Arial" panose="020B0604020202020204" pitchFamily="34" charset="0"/>
              </a:rPr>
              <a:t>is</a:t>
            </a:r>
            <a:r>
              <a:rPr lang="pt-PT" sz="2400" dirty="0">
                <a:solidFill>
                  <a:schemeClr val="tx2"/>
                </a:solidFill>
                <a:latin typeface="Arial" panose="020B0604020202020204" pitchFamily="34" charset="0"/>
                <a:cs typeface="Arial" panose="020B0604020202020204" pitchFamily="34" charset="0"/>
              </a:rPr>
              <a:t> </a:t>
            </a:r>
            <a:r>
              <a:rPr lang="pt-PT" sz="2400" dirty="0" err="1">
                <a:solidFill>
                  <a:schemeClr val="tx2"/>
                </a:solidFill>
                <a:latin typeface="Arial" panose="020B0604020202020204" pitchFamily="34" charset="0"/>
                <a:cs typeface="Arial" panose="020B0604020202020204" pitchFamily="34" charset="0"/>
              </a:rPr>
              <a:t>the</a:t>
            </a:r>
            <a:r>
              <a:rPr lang="pt-PT" sz="2400"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process</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of</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assisting</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the</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recovery</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of</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an</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ecosystem</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that</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has</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been</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degraded</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damaged</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or</a:t>
            </a:r>
            <a:r>
              <a:rPr lang="pt-PT" sz="2400" b="1" dirty="0">
                <a:solidFill>
                  <a:schemeClr val="tx2"/>
                </a:solidFill>
                <a:latin typeface="Arial" panose="020B0604020202020204" pitchFamily="34" charset="0"/>
                <a:cs typeface="Arial" panose="020B0604020202020204" pitchFamily="34" charset="0"/>
              </a:rPr>
              <a:t> </a:t>
            </a:r>
            <a:r>
              <a:rPr lang="pt-PT" sz="2400" b="1" dirty="0" err="1">
                <a:solidFill>
                  <a:schemeClr val="tx2"/>
                </a:solidFill>
                <a:latin typeface="Arial" panose="020B0604020202020204" pitchFamily="34" charset="0"/>
                <a:cs typeface="Arial" panose="020B0604020202020204" pitchFamily="34" charset="0"/>
              </a:rPr>
              <a:t>detroyed</a:t>
            </a:r>
            <a:r>
              <a:rPr lang="pt-PT" sz="2400" dirty="0">
                <a:solidFill>
                  <a:schemeClr val="tx2"/>
                </a:solidFill>
                <a:latin typeface="Arial" panose="020B0604020202020204" pitchFamily="34" charset="0"/>
                <a:cs typeface="Arial" panose="020B0604020202020204" pitchFamily="34" charset="0"/>
              </a:rPr>
              <a:t>” (</a:t>
            </a:r>
            <a:r>
              <a:rPr lang="pt-PT" sz="2400" dirty="0" err="1">
                <a:solidFill>
                  <a:schemeClr val="tx2"/>
                </a:solidFill>
                <a:latin typeface="Arial" panose="020B0604020202020204" pitchFamily="34" charset="0"/>
                <a:cs typeface="Arial" panose="020B0604020202020204" pitchFamily="34" charset="0"/>
              </a:rPr>
              <a:t>Society</a:t>
            </a:r>
            <a:r>
              <a:rPr lang="pt-PT" sz="2400" dirty="0">
                <a:solidFill>
                  <a:schemeClr val="tx2"/>
                </a:solidFill>
                <a:latin typeface="Arial" panose="020B0604020202020204" pitchFamily="34" charset="0"/>
                <a:cs typeface="Arial" panose="020B0604020202020204" pitchFamily="34" charset="0"/>
              </a:rPr>
              <a:t> for </a:t>
            </a:r>
            <a:r>
              <a:rPr lang="pt-PT" sz="2400" dirty="0" err="1">
                <a:solidFill>
                  <a:schemeClr val="tx2"/>
                </a:solidFill>
                <a:latin typeface="Arial" panose="020B0604020202020204" pitchFamily="34" charset="0"/>
                <a:cs typeface="Arial" panose="020B0604020202020204" pitchFamily="34" charset="0"/>
              </a:rPr>
              <a:t>Ecological</a:t>
            </a:r>
            <a:r>
              <a:rPr lang="pt-PT" sz="2400" dirty="0">
                <a:solidFill>
                  <a:schemeClr val="tx2"/>
                </a:solidFill>
                <a:latin typeface="Arial" panose="020B0604020202020204" pitchFamily="34" charset="0"/>
                <a:cs typeface="Arial" panose="020B0604020202020204" pitchFamily="34" charset="0"/>
              </a:rPr>
              <a:t> </a:t>
            </a:r>
            <a:r>
              <a:rPr lang="pt-PT" sz="2400" dirty="0" err="1">
                <a:solidFill>
                  <a:schemeClr val="tx2"/>
                </a:solidFill>
                <a:latin typeface="Arial" panose="020B0604020202020204" pitchFamily="34" charset="0"/>
                <a:cs typeface="Arial" panose="020B0604020202020204" pitchFamily="34" charset="0"/>
              </a:rPr>
              <a:t>Restoration</a:t>
            </a:r>
            <a:r>
              <a:rPr lang="pt-PT" sz="2400" dirty="0">
                <a:solidFill>
                  <a:schemeClr val="tx2"/>
                </a:solidFill>
                <a:latin typeface="Arial" panose="020B0604020202020204" pitchFamily="34" charset="0"/>
                <a:cs typeface="Arial" panose="020B0604020202020204" pitchFamily="34" charset="0"/>
              </a:rPr>
              <a:t>, 2004)</a:t>
            </a:r>
          </a:p>
        </p:txBody>
      </p:sp>
    </p:spTree>
    <p:extLst>
      <p:ext uri="{BB962C8B-B14F-4D97-AF65-F5344CB8AC3E}">
        <p14:creationId xmlns:p14="http://schemas.microsoft.com/office/powerpoint/2010/main" val="3330212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p:cNvSpPr/>
          <p:nvPr/>
        </p:nvSpPr>
        <p:spPr>
          <a:xfrm>
            <a:off x="1688280" y="6288353"/>
            <a:ext cx="8358241" cy="400110"/>
          </a:xfrm>
          <a:prstGeom prst="rect">
            <a:avLst/>
          </a:prstGeom>
        </p:spPr>
        <p:txBody>
          <a:bodyPr wrap="square">
            <a:spAutoFit/>
          </a:bodyPr>
          <a:lstStyle/>
          <a:p>
            <a:r>
              <a:rPr lang="en-US" sz="1000" dirty="0">
                <a:solidFill>
                  <a:srgbClr val="589BCA"/>
                </a:solidFill>
                <a:latin typeface="Arimo" panose="020B0604020202020204" pitchFamily="34" charset="0"/>
                <a:ea typeface="Arimo" panose="020B0604020202020204" pitchFamily="34" charset="0"/>
                <a:cs typeface="Arimo" panose="020B0604020202020204" pitchFamily="34" charset="0"/>
              </a:rPr>
              <a:t>Adapted from McDonald, T., Jonson, J., Dixon, K.W. 2016. National standards for the practice of ecological restoration in Australia. </a:t>
            </a:r>
            <a:r>
              <a:rPr lang="en-US" sz="1000" i="1" dirty="0">
                <a:solidFill>
                  <a:srgbClr val="589BCA"/>
                </a:solidFill>
                <a:latin typeface="Arimo" panose="020B0604020202020204" pitchFamily="34" charset="0"/>
                <a:ea typeface="Arimo" panose="020B0604020202020204" pitchFamily="34" charset="0"/>
                <a:cs typeface="Arimo" panose="020B0604020202020204" pitchFamily="34" charset="0"/>
              </a:rPr>
              <a:t>Restoration Ecology</a:t>
            </a:r>
            <a:r>
              <a:rPr lang="en-US" sz="1000" dirty="0">
                <a:solidFill>
                  <a:srgbClr val="589BCA"/>
                </a:solidFill>
                <a:latin typeface="Arimo" panose="020B0604020202020204" pitchFamily="34" charset="0"/>
                <a:ea typeface="Arimo" panose="020B0604020202020204" pitchFamily="34" charset="0"/>
                <a:cs typeface="Arimo" panose="020B0604020202020204" pitchFamily="34" charset="0"/>
              </a:rPr>
              <a:t> 24:S4-S32. DOI: 10.1111/rec.12359</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737" y="2437330"/>
            <a:ext cx="5400000" cy="3600000"/>
          </a:xfrm>
          <a:prstGeom prst="rect">
            <a:avLst/>
          </a:prstGeom>
        </p:spPr>
      </p:pic>
      <p:sp>
        <p:nvSpPr>
          <p:cNvPr id="18" name="Retângulo 17"/>
          <p:cNvSpPr/>
          <p:nvPr/>
        </p:nvSpPr>
        <p:spPr>
          <a:xfrm>
            <a:off x="606288" y="452171"/>
            <a:ext cx="9529685" cy="1985159"/>
          </a:xfrm>
          <a:prstGeom prst="rect">
            <a:avLst/>
          </a:prstGeom>
          <a:solidFill>
            <a:srgbClr val="589BCA"/>
          </a:solidFill>
        </p:spPr>
        <p:txBody>
          <a:bodyPr wrap="square">
            <a:spAutoFit/>
          </a:bodyPr>
          <a:lstStyle/>
          <a:p>
            <a:pPr algn="just"/>
            <a:r>
              <a:rPr lang="en-US" b="1" dirty="0">
                <a:solidFill>
                  <a:srgbClr val="E3D3BF"/>
                </a:solidFill>
                <a:latin typeface="Arimo" panose="020B0604020202020204" pitchFamily="34" charset="0"/>
                <a:ea typeface="Arimo" panose="020B0604020202020204" pitchFamily="34" charset="0"/>
                <a:cs typeface="Arimo" panose="020B0604020202020204" pitchFamily="34" charset="0"/>
              </a:rPr>
              <a:t>SER standards consider 3 levels of ecological restoration:</a:t>
            </a:r>
          </a:p>
          <a:p>
            <a:pPr marL="285750" indent="-285750" algn="just">
              <a:spcBef>
                <a:spcPts val="600"/>
              </a:spcBef>
              <a:buFont typeface="Arial" panose="020B0604020202020204" pitchFamily="34" charset="0"/>
              <a:buChar char="•"/>
            </a:pPr>
            <a:r>
              <a:rPr lang="en-US" i="1" u="sng" dirty="0">
                <a:solidFill>
                  <a:srgbClr val="E3D3BF"/>
                </a:solidFill>
                <a:latin typeface="Arimo" panose="020B0604020202020204" pitchFamily="34" charset="0"/>
                <a:ea typeface="Arimo" panose="020B0604020202020204" pitchFamily="34" charset="0"/>
                <a:cs typeface="Arimo" panose="020B0604020202020204" pitchFamily="34" charset="0"/>
              </a:rPr>
              <a:t>Full recovery</a:t>
            </a:r>
            <a:r>
              <a:rPr lang="en-US" i="1" dirty="0">
                <a:solidFill>
                  <a:srgbClr val="E3D3BF"/>
                </a:solidFill>
                <a:latin typeface="Arimo" panose="020B0604020202020204" pitchFamily="34" charset="0"/>
                <a:ea typeface="Arimo" panose="020B0604020202020204" pitchFamily="34" charset="0"/>
                <a:cs typeface="Arimo" panose="020B0604020202020204" pitchFamily="34" charset="0"/>
              </a:rPr>
              <a:t>:</a:t>
            </a:r>
            <a:r>
              <a:rPr lang="en-US" b="1"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key ecosystem attributes similar to those of the reference ecosystem. </a:t>
            </a:r>
          </a:p>
          <a:p>
            <a:pPr marL="285750" indent="-285750" algn="just">
              <a:spcBef>
                <a:spcPts val="600"/>
              </a:spcBef>
              <a:buFont typeface="Arial" panose="020B0604020202020204" pitchFamily="34" charset="0"/>
              <a:buChar char="•"/>
            </a:pPr>
            <a:r>
              <a:rPr lang="en-US" i="1" u="sng" dirty="0">
                <a:solidFill>
                  <a:srgbClr val="E3D3BF"/>
                </a:solidFill>
                <a:latin typeface="Arimo" panose="020B0604020202020204" pitchFamily="34" charset="0"/>
                <a:ea typeface="Arimo" panose="020B0604020202020204" pitchFamily="34" charset="0"/>
                <a:cs typeface="Arimo" panose="020B0604020202020204" pitchFamily="34" charset="0"/>
              </a:rPr>
              <a:t>Partial recovery</a:t>
            </a:r>
            <a:r>
              <a:rPr lang="en-US" i="1" dirty="0">
                <a:solidFill>
                  <a:srgbClr val="E3D3BF"/>
                </a:solidFill>
                <a:latin typeface="Arimo" panose="020B0604020202020204" pitchFamily="34" charset="0"/>
                <a:ea typeface="Arimo" panose="020B0604020202020204" pitchFamily="34" charset="0"/>
                <a:cs typeface="Arimo" panose="020B0604020202020204" pitchFamily="34" charset="0"/>
              </a:rPr>
              <a:t>: </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ecosystem attributes have improved but do not closely resemble those of the reference ecosystem.</a:t>
            </a:r>
          </a:p>
          <a:p>
            <a:pPr marL="285750" indent="-285750" algn="just">
              <a:spcBef>
                <a:spcPts val="600"/>
              </a:spcBef>
              <a:buFont typeface="Arial" panose="020B0604020202020204" pitchFamily="34" charset="0"/>
              <a:buChar char="•"/>
            </a:pPr>
            <a:r>
              <a:rPr lang="en-US" i="1" u="sng" dirty="0">
                <a:solidFill>
                  <a:srgbClr val="E3D3BF"/>
                </a:solidFill>
                <a:latin typeface="Arimo" panose="020B0604020202020204" pitchFamily="34" charset="0"/>
                <a:ea typeface="Arimo" panose="020B0604020202020204" pitchFamily="34" charset="0"/>
                <a:cs typeface="Arimo" panose="020B0604020202020204" pitchFamily="34" charset="0"/>
              </a:rPr>
              <a:t>Ecosystem maintenance</a:t>
            </a:r>
            <a:r>
              <a:rPr lang="en-US" i="1" dirty="0">
                <a:solidFill>
                  <a:srgbClr val="E3D3BF"/>
                </a:solidFill>
                <a:latin typeface="Arimo" panose="020B0604020202020204" pitchFamily="34" charset="0"/>
                <a:ea typeface="Arimo" panose="020B0604020202020204" pitchFamily="34" charset="0"/>
                <a:cs typeface="Arimo" panose="020B0604020202020204" pitchFamily="34" charset="0"/>
              </a:rPr>
              <a:t>:</a:t>
            </a: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 activities applied after full recovery to stop processes of ecological degradation.</a:t>
            </a:r>
          </a:p>
        </p:txBody>
      </p:sp>
    </p:spTree>
    <p:extLst>
      <p:ext uri="{BB962C8B-B14F-4D97-AF65-F5344CB8AC3E}">
        <p14:creationId xmlns:p14="http://schemas.microsoft.com/office/powerpoint/2010/main" val="3148348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p:cNvSpPr/>
          <p:nvPr/>
        </p:nvSpPr>
        <p:spPr>
          <a:xfrm>
            <a:off x="5521511" y="5811783"/>
            <a:ext cx="5040000" cy="553998"/>
          </a:xfrm>
          <a:prstGeom prst="rect">
            <a:avLst/>
          </a:prstGeom>
        </p:spPr>
        <p:txBody>
          <a:bodyPr wrap="square">
            <a:spAutoFit/>
          </a:bodyPr>
          <a:lstStyle/>
          <a:p>
            <a:r>
              <a:rPr lang="en-US" sz="1000" dirty="0">
                <a:solidFill>
                  <a:srgbClr val="589BCA"/>
                </a:solidFill>
                <a:latin typeface="Arimo" panose="020B0604020202020204" pitchFamily="34" charset="0"/>
                <a:ea typeface="Arimo" panose="020B0604020202020204" pitchFamily="34" charset="0"/>
                <a:cs typeface="Arimo" panose="020B0604020202020204" pitchFamily="34" charset="0"/>
              </a:rPr>
              <a:t>Source: McDonald, T., Jonson, J., Dixon, K.W. 2016. National standards for the practice of ecological restoration in Australia. </a:t>
            </a:r>
            <a:r>
              <a:rPr lang="en-US" sz="1000" i="1" dirty="0">
                <a:solidFill>
                  <a:srgbClr val="589BCA"/>
                </a:solidFill>
                <a:latin typeface="Arimo" panose="020B0604020202020204" pitchFamily="34" charset="0"/>
                <a:ea typeface="Arimo" panose="020B0604020202020204" pitchFamily="34" charset="0"/>
                <a:cs typeface="Arimo" panose="020B0604020202020204" pitchFamily="34" charset="0"/>
              </a:rPr>
              <a:t>Restoration Ecology</a:t>
            </a:r>
            <a:r>
              <a:rPr lang="en-US" sz="1000" dirty="0">
                <a:solidFill>
                  <a:srgbClr val="589BCA"/>
                </a:solidFill>
                <a:latin typeface="Arimo" panose="020B0604020202020204" pitchFamily="34" charset="0"/>
                <a:ea typeface="Arimo" panose="020B0604020202020204" pitchFamily="34" charset="0"/>
                <a:cs typeface="Arimo" panose="020B0604020202020204" pitchFamily="34" charset="0"/>
              </a:rPr>
              <a:t> 24:S4-S32. DOI: 10.1111/rec.12359</a:t>
            </a:r>
          </a:p>
        </p:txBody>
      </p:sp>
      <p:sp>
        <p:nvSpPr>
          <p:cNvPr id="4" name="Retângulo 3"/>
          <p:cNvSpPr/>
          <p:nvPr/>
        </p:nvSpPr>
        <p:spPr>
          <a:xfrm>
            <a:off x="257589" y="1479425"/>
            <a:ext cx="5040000" cy="3600986"/>
          </a:xfrm>
          <a:prstGeom prst="rect">
            <a:avLst/>
          </a:prstGeom>
          <a:solidFill>
            <a:srgbClr val="589BCA"/>
          </a:solidFill>
        </p:spPr>
        <p:txBody>
          <a:bodyPr wrap="square">
            <a:spAutoFit/>
          </a:bodyPr>
          <a:lstStyle/>
          <a:p>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SER Five star classification system helps to track progress towards project goals over time. It uses six key ecosystem attributes to measure progress towards full restoration:</a:t>
            </a:r>
          </a:p>
          <a:p>
            <a:endParaRPr lang="en-US" dirty="0">
              <a:solidFill>
                <a:srgbClr val="E3D3BF"/>
              </a:solidFill>
              <a:latin typeface="Arimo" panose="020B0604020202020204" pitchFamily="34" charset="0"/>
              <a:ea typeface="Arimo" panose="020B0604020202020204" pitchFamily="34" charset="0"/>
              <a:cs typeface="Arimo" panose="020B0604020202020204" pitchFamily="34" charset="0"/>
            </a:endParaRPr>
          </a:p>
          <a:p>
            <a:pPr marL="285750" indent="-285750">
              <a:spcBef>
                <a:spcPts val="600"/>
              </a:spcBef>
              <a:buFont typeface="Arial" panose="020B0604020202020204" pitchFamily="34" charset="0"/>
              <a:buChar char="•"/>
            </a:pP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Species composition</a:t>
            </a:r>
          </a:p>
          <a:p>
            <a:pPr marL="285750" indent="-285750">
              <a:spcBef>
                <a:spcPts val="600"/>
              </a:spcBef>
              <a:buFont typeface="Arial" panose="020B0604020202020204" pitchFamily="34" charset="0"/>
              <a:buChar char="•"/>
            </a:pP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Structural diversity (=Community structure)</a:t>
            </a:r>
          </a:p>
          <a:p>
            <a:pPr marL="285750" indent="-285750">
              <a:spcBef>
                <a:spcPts val="600"/>
              </a:spcBef>
              <a:buFont typeface="Arial" panose="020B0604020202020204" pitchFamily="34" charset="0"/>
              <a:buChar char="•"/>
            </a:pP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Ecosystem function</a:t>
            </a:r>
          </a:p>
          <a:p>
            <a:pPr marL="285750" indent="-285750">
              <a:spcBef>
                <a:spcPts val="600"/>
              </a:spcBef>
              <a:buFont typeface="Arial" panose="020B0604020202020204" pitchFamily="34" charset="0"/>
              <a:buChar char="•"/>
            </a:pP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External Exchanges</a:t>
            </a:r>
          </a:p>
          <a:p>
            <a:pPr marL="285750" indent="-285750">
              <a:spcBef>
                <a:spcPts val="600"/>
              </a:spcBef>
              <a:buFont typeface="Arial" panose="020B0604020202020204" pitchFamily="34" charset="0"/>
              <a:buChar char="•"/>
            </a:pP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Absence of threats</a:t>
            </a:r>
          </a:p>
          <a:p>
            <a:pPr marL="285750" indent="-285750">
              <a:spcBef>
                <a:spcPts val="600"/>
              </a:spcBef>
              <a:buFont typeface="Arial" panose="020B0604020202020204" pitchFamily="34" charset="0"/>
              <a:buChar char="•"/>
            </a:pPr>
            <a:r>
              <a:rPr lang="en-US" dirty="0">
                <a:solidFill>
                  <a:srgbClr val="E3D3BF"/>
                </a:solidFill>
                <a:latin typeface="Arimo" panose="020B0604020202020204" pitchFamily="34" charset="0"/>
                <a:ea typeface="Arimo" panose="020B0604020202020204" pitchFamily="34" charset="0"/>
                <a:cs typeface="Arimo" panose="020B0604020202020204" pitchFamily="34" charset="0"/>
              </a:rPr>
              <a:t>Physical conditions</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11" y="748053"/>
            <a:ext cx="5040000" cy="5063730"/>
          </a:xfrm>
          <a:prstGeom prst="rect">
            <a:avLst/>
          </a:prstGeom>
        </p:spPr>
      </p:pic>
    </p:spTree>
    <p:extLst>
      <p:ext uri="{BB962C8B-B14F-4D97-AF65-F5344CB8AC3E}">
        <p14:creationId xmlns:p14="http://schemas.microsoft.com/office/powerpoint/2010/main" val="1529897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7384-FEAD-4F7B-93FC-B93D71482BD3}"/>
              </a:ext>
            </a:extLst>
          </p:cNvPr>
          <p:cNvSpPr>
            <a:spLocks noGrp="1"/>
          </p:cNvSpPr>
          <p:nvPr>
            <p:ph type="title"/>
          </p:nvPr>
        </p:nvSpPr>
        <p:spPr/>
        <p:txBody>
          <a:bodyPr/>
          <a:lstStyle/>
          <a:p>
            <a:r>
              <a:rPr lang="pt-PT" dirty="0"/>
              <a:t>Definitions of Restoration in Europe</a:t>
            </a:r>
            <a:endParaRPr lang="en-GB" dirty="0"/>
          </a:p>
        </p:txBody>
      </p:sp>
      <p:sp>
        <p:nvSpPr>
          <p:cNvPr id="3" name="Content Placeholder 2">
            <a:extLst>
              <a:ext uri="{FF2B5EF4-FFF2-40B4-BE49-F238E27FC236}">
                <a16:creationId xmlns:a16="http://schemas.microsoft.com/office/drawing/2014/main" id="{ECA18D43-5734-4073-AEDE-F69EEB6CD16B}"/>
              </a:ext>
            </a:extLst>
          </p:cNvPr>
          <p:cNvSpPr>
            <a:spLocks noGrp="1"/>
          </p:cNvSpPr>
          <p:nvPr>
            <p:ph idx="1"/>
          </p:nvPr>
        </p:nvSpPr>
        <p:spPr>
          <a:xfrm>
            <a:off x="6858000" y="1913156"/>
            <a:ext cx="5059017" cy="3880773"/>
          </a:xfrm>
        </p:spPr>
        <p:txBody>
          <a:bodyPr>
            <a:noAutofit/>
          </a:bodyPr>
          <a:lstStyle/>
          <a:p>
            <a:pPr algn="just"/>
            <a:r>
              <a:rPr lang="pt-PT" sz="1800" b="1" u="sng" dirty="0">
                <a:solidFill>
                  <a:srgbClr val="00B050"/>
                </a:solidFill>
              </a:rPr>
              <a:t>Restore</a:t>
            </a:r>
            <a:r>
              <a:rPr lang="pt-PT" sz="1800" dirty="0"/>
              <a:t>: to recover the natural composition, struture, processes and functions of a river, thereby allowing it to once again achieve full integrity and preserve its self-regulated dynamic balance</a:t>
            </a:r>
          </a:p>
          <a:p>
            <a:pPr algn="just"/>
            <a:r>
              <a:rPr lang="pt-PT" sz="1800" b="1" u="sng" dirty="0">
                <a:solidFill>
                  <a:schemeClr val="accent1">
                    <a:lumMod val="75000"/>
                  </a:schemeClr>
                </a:solidFill>
              </a:rPr>
              <a:t>Rehabilitate</a:t>
            </a:r>
            <a:r>
              <a:rPr lang="pt-PT" sz="1800" dirty="0">
                <a:solidFill>
                  <a:schemeClr val="accent1">
                    <a:lumMod val="75000"/>
                  </a:schemeClr>
                </a:solidFill>
              </a:rPr>
              <a:t>:</a:t>
            </a:r>
            <a:r>
              <a:rPr lang="pt-PT" sz="1800" dirty="0"/>
              <a:t> to recover the compostion, struture, processes and functions that are as close as possible to the river’s natural conditions (reference scenario…)</a:t>
            </a:r>
          </a:p>
          <a:p>
            <a:pPr algn="just"/>
            <a:r>
              <a:rPr lang="pt-PT" sz="1800" b="1" u="sng" dirty="0">
                <a:solidFill>
                  <a:srgbClr val="FF0000"/>
                </a:solidFill>
              </a:rPr>
              <a:t>Mitigate:</a:t>
            </a:r>
            <a:r>
              <a:rPr lang="pt-PT" sz="1800" dirty="0"/>
              <a:t> to achive a status that is significantly different from river’s natural state, but reaches a compromise with the inevitable limitations which the river is subjected.</a:t>
            </a:r>
          </a:p>
          <a:p>
            <a:pPr algn="just"/>
            <a:endParaRPr lang="pt-PT" sz="1800" dirty="0"/>
          </a:p>
          <a:p>
            <a:pPr algn="just"/>
            <a:endParaRPr lang="pt-PT" sz="1800" b="1" dirty="0"/>
          </a:p>
          <a:p>
            <a:pPr algn="just"/>
            <a:endParaRPr lang="en-GB" sz="1800" dirty="0"/>
          </a:p>
        </p:txBody>
      </p:sp>
      <p:pic>
        <p:nvPicPr>
          <p:cNvPr id="5" name="Content Placeholder 6">
            <a:extLst>
              <a:ext uri="{FF2B5EF4-FFF2-40B4-BE49-F238E27FC236}">
                <a16:creationId xmlns:a16="http://schemas.microsoft.com/office/drawing/2014/main" id="{A524D6EB-0520-4A83-880B-21085D9F6418}"/>
              </a:ext>
            </a:extLst>
          </p:cNvPr>
          <p:cNvPicPr>
            <a:picLocks noChangeAspect="1"/>
          </p:cNvPicPr>
          <p:nvPr/>
        </p:nvPicPr>
        <p:blipFill rotWithShape="1">
          <a:blip r:embed="rId2"/>
          <a:srcRect l="1" t="5789" r="11411" b="3807"/>
          <a:stretch/>
        </p:blipFill>
        <p:spPr>
          <a:xfrm>
            <a:off x="0" y="2046514"/>
            <a:ext cx="6879539" cy="3969883"/>
          </a:xfrm>
          <a:prstGeom prst="rect">
            <a:avLst/>
          </a:prstGeom>
        </p:spPr>
      </p:pic>
    </p:spTree>
    <p:extLst>
      <p:ext uri="{BB962C8B-B14F-4D97-AF65-F5344CB8AC3E}">
        <p14:creationId xmlns:p14="http://schemas.microsoft.com/office/powerpoint/2010/main" val="2907889004"/>
      </p:ext>
    </p:extLst>
  </p:cSld>
  <p:clrMapOvr>
    <a:masterClrMapping/>
  </p:clrMapOvr>
</p:sld>
</file>

<file path=ppt/theme/theme1.xml><?xml version="1.0" encoding="utf-8"?>
<a:theme xmlns:a="http://schemas.openxmlformats.org/drawingml/2006/main" name="Office-teema">
  <a:themeElements>
    <a:clrScheme name="CEWP">
      <a:dk1>
        <a:sysClr val="windowText" lastClr="000000"/>
      </a:dk1>
      <a:lt1>
        <a:sysClr val="window" lastClr="FFFFFF"/>
      </a:lt1>
      <a:dk2>
        <a:srgbClr val="005697"/>
      </a:dk2>
      <a:lt2>
        <a:srgbClr val="EDEDED"/>
      </a:lt2>
      <a:accent1>
        <a:srgbClr val="003399"/>
      </a:accent1>
      <a:accent2>
        <a:srgbClr val="E6302D"/>
      </a:accent2>
      <a:accent3>
        <a:srgbClr val="7C7C7B"/>
      </a:accent3>
      <a:accent4>
        <a:srgbClr val="D9DEF2"/>
      </a:accent4>
      <a:accent5>
        <a:srgbClr val="FBE9E4"/>
      </a:accent5>
      <a:accent6>
        <a:srgbClr val="8E9ED1"/>
      </a:accent6>
      <a:hlink>
        <a:srgbClr val="000000"/>
      </a:hlink>
      <a:folHlink>
        <a:srgbClr val="00000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WP_ppt_EN_06_18.pptx" id="{8373F8F4-A07F-4EE4-8775-21F751B76FE3}" vid="{026CDC50-960F-4E28-9640-71805B75E4E4}"/>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Methodology Nanxi</Template>
  <TotalTime>339</TotalTime>
  <Words>2264</Words>
  <Application>Microsoft Office PowerPoint</Application>
  <PresentationFormat>Widescreen</PresentationFormat>
  <Paragraphs>234</Paragraphs>
  <Slides>36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Arimo</vt:lpstr>
      <vt:lpstr>Calibri</vt:lpstr>
      <vt:lpstr>方正姚体</vt:lpstr>
      <vt:lpstr>Trebuchet MS</vt:lpstr>
      <vt:lpstr>Wingdings</vt:lpstr>
      <vt:lpstr>Office-teema</vt:lpstr>
      <vt:lpstr>Ecological Restoration and Rehabilitation: Standards and Case Studies</vt:lpstr>
      <vt:lpstr>Summary of contents</vt:lpstr>
      <vt:lpstr>Global and Regional Policy Drivers of Restoration</vt:lpstr>
      <vt:lpstr>Drivers of Restoration in Europe</vt:lpstr>
      <vt:lpstr>Drivers of Restoration in China</vt:lpstr>
      <vt:lpstr>International definitions of restorations practices</vt:lpstr>
      <vt:lpstr>PowerPoint Presentation</vt:lpstr>
      <vt:lpstr>PowerPoint Presentation</vt:lpstr>
      <vt:lpstr>Definitions of Restoration in Europe</vt:lpstr>
      <vt:lpstr>PowerPoint Presentation</vt:lpstr>
      <vt:lpstr>PowerPoint Presentation</vt:lpstr>
      <vt:lpstr>Case Study – Alpiarça - Portugal</vt:lpstr>
      <vt:lpstr>Developed activities -  Direct Cost: 44 893€</vt:lpstr>
      <vt:lpstr>Native Plant Propagation </vt:lpstr>
      <vt:lpstr>Developed activities  Total Cost: 44 893€</vt:lpstr>
      <vt:lpstr>PowerPoint Presentation</vt:lpstr>
      <vt:lpstr>PowerPoint Presentation</vt:lpstr>
      <vt:lpstr>Bioengineering Techniques</vt:lpstr>
      <vt:lpstr>Live fascines</vt:lpstr>
      <vt:lpstr>PowerPoint Presentation</vt:lpstr>
      <vt:lpstr>Wattle fences</vt:lpstr>
      <vt:lpstr>PowerPoint Presentation</vt:lpstr>
      <vt:lpstr>Brush mattresses</vt:lpstr>
      <vt:lpstr>Brush mattresses</vt:lpstr>
      <vt:lpstr>Planted coconut fiber rolls</vt:lpstr>
      <vt:lpstr>Planted coconut fiber rolls</vt:lpstr>
      <vt:lpstr>PowerPoint Presentation</vt:lpstr>
      <vt:lpstr>PowerPoint Presentation</vt:lpstr>
      <vt:lpstr>PowerPoint Presentation</vt:lpstr>
      <vt:lpstr>中欧水平台环境修复项目问卷调研 CEWP Restoration projects inquiry </vt:lpstr>
      <vt:lpstr>Impact of policy on restoration projects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Management and Ecological Security</dc:title>
  <dc:creator>Ana Mendes</dc:creator>
  <cp:lastModifiedBy>Ana Mendes</cp:lastModifiedBy>
  <cp:revision>23</cp:revision>
  <dcterms:created xsi:type="dcterms:W3CDTF">2018-06-24T16:39:40Z</dcterms:created>
  <dcterms:modified xsi:type="dcterms:W3CDTF">2019-06-11T09:32:01Z</dcterms:modified>
</cp:coreProperties>
</file>